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4"/>
    <p:sldMasterId id="2147483677" r:id="rId5"/>
  </p:sldMasterIdLst>
  <p:notesMasterIdLst>
    <p:notesMasterId r:id="rId66"/>
  </p:notesMasterIdLst>
  <p:handoutMasterIdLst>
    <p:handoutMasterId r:id="rId67"/>
  </p:handoutMasterIdLst>
  <p:sldIdLst>
    <p:sldId id="256" r:id="rId6"/>
    <p:sldId id="304" r:id="rId7"/>
    <p:sldId id="295" r:id="rId8"/>
    <p:sldId id="318" r:id="rId9"/>
    <p:sldId id="320" r:id="rId10"/>
    <p:sldId id="359" r:id="rId11"/>
    <p:sldId id="308" r:id="rId12"/>
    <p:sldId id="321" r:id="rId13"/>
    <p:sldId id="357" r:id="rId14"/>
    <p:sldId id="376" r:id="rId15"/>
    <p:sldId id="322" r:id="rId16"/>
    <p:sldId id="358" r:id="rId17"/>
    <p:sldId id="323" r:id="rId18"/>
    <p:sldId id="360" r:id="rId19"/>
    <p:sldId id="309" r:id="rId20"/>
    <p:sldId id="324" r:id="rId21"/>
    <p:sldId id="311" r:id="rId22"/>
    <p:sldId id="375" r:id="rId23"/>
    <p:sldId id="329" r:id="rId24"/>
    <p:sldId id="363" r:id="rId25"/>
    <p:sldId id="330" r:id="rId26"/>
    <p:sldId id="331" r:id="rId27"/>
    <p:sldId id="332" r:id="rId28"/>
    <p:sldId id="333" r:id="rId29"/>
    <p:sldId id="364" r:id="rId30"/>
    <p:sldId id="334" r:id="rId31"/>
    <p:sldId id="335" r:id="rId32"/>
    <p:sldId id="336" r:id="rId33"/>
    <p:sldId id="337" r:id="rId34"/>
    <p:sldId id="338" r:id="rId35"/>
    <p:sldId id="365" r:id="rId36"/>
    <p:sldId id="339" r:id="rId37"/>
    <p:sldId id="340" r:id="rId38"/>
    <p:sldId id="341" r:id="rId39"/>
    <p:sldId id="366" r:id="rId40"/>
    <p:sldId id="342" r:id="rId41"/>
    <p:sldId id="343" r:id="rId42"/>
    <p:sldId id="344" r:id="rId43"/>
    <p:sldId id="345" r:id="rId44"/>
    <p:sldId id="346" r:id="rId45"/>
    <p:sldId id="367" r:id="rId46"/>
    <p:sldId id="368" r:id="rId47"/>
    <p:sldId id="347" r:id="rId48"/>
    <p:sldId id="348" r:id="rId49"/>
    <p:sldId id="369" r:id="rId50"/>
    <p:sldId id="370" r:id="rId51"/>
    <p:sldId id="371" r:id="rId52"/>
    <p:sldId id="349" r:id="rId53"/>
    <p:sldId id="350" r:id="rId54"/>
    <p:sldId id="372" r:id="rId55"/>
    <p:sldId id="312" r:id="rId56"/>
    <p:sldId id="351" r:id="rId57"/>
    <p:sldId id="373" r:id="rId58"/>
    <p:sldId id="313" r:id="rId59"/>
    <p:sldId id="353" r:id="rId60"/>
    <p:sldId id="374" r:id="rId61"/>
    <p:sldId id="354" r:id="rId62"/>
    <p:sldId id="355" r:id="rId63"/>
    <p:sldId id="356" r:id="rId64"/>
    <p:sldId id="303" r:id="rId65"/>
  </p:sldIdLst>
  <p:sldSz cx="9144000" cy="5143500" type="screen16x9"/>
  <p:notesSz cx="6858000" cy="9144000"/>
  <p:embeddedFontLst>
    <p:embeddedFont>
      <p:font typeface="Candara" panose="020E0502030303020204" pitchFamily="34" charset="0"/>
      <p:regular r:id="rId68"/>
      <p:bold r:id="rId69"/>
      <p:italic r:id="rId70"/>
      <p:boldItalic r:id="rId71"/>
    </p:embeddedFont>
    <p:embeddedFont>
      <p:font typeface="Montserrat" panose="00000500000000000000" pitchFamily="2" charset="0"/>
      <p:regular r:id="rId72"/>
      <p:bold r:id="rId73"/>
    </p:embeddedFont>
    <p:embeddedFont>
      <p:font typeface="Raleway" pitchFamily="2" charset="0"/>
      <p:regular r:id="rId74"/>
    </p:embeddedFont>
    <p:embeddedFont>
      <p:font typeface="Roboto" panose="02000000000000000000" pitchFamily="2" charset="0"/>
      <p:regular r:id="rId75"/>
    </p:embeddedFont>
    <p:embeddedFont>
      <p:font typeface="Wingdings 3" panose="05040102010807070707" pitchFamily="18" charset="2"/>
      <p:regular r:id="rId7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6EB88B1-51D6-ACFE-A4EB-524A27D2BF30}" name="Orianne Renault" initials="OR" userId="S::orianne.renault@segec.be::cd9d3a53-cfaf-453e-93bf-f49258e8d41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2961"/>
    <a:srgbClr val="49C5B6"/>
    <a:srgbClr val="FFC2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2598B-6EEF-4ABD-9D92-4B94A2274906}" v="1" dt="2024-12-20T13:49:58.969"/>
    <p1510:client id="{A10AF0CF-FDB1-4C09-8F67-C2C6FA82F9A9}" v="1" dt="2024-12-20T14:07:38.343"/>
  </p1510:revLst>
</p1510:revInfo>
</file>

<file path=ppt/tableStyles.xml><?xml version="1.0" encoding="utf-8"?>
<a:tblStyleLst xmlns:a="http://schemas.openxmlformats.org/drawingml/2006/main" def="{7C1DBCE7-3BD3-4774-9B07-A7840C282E05}">
  <a:tblStyle styleId="{7C1DBCE7-3BD3-4774-9B07-A7840C282E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8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font" Target="fonts/font1.fntdata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font" Target="fonts/font7.fntdata"/><Relationship Id="rId79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6.xml"/><Relationship Id="rId82" Type="http://schemas.microsoft.com/office/2018/10/relationships/authors" Target="author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font" Target="fonts/font2.fntdata"/><Relationship Id="rId77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font" Target="fonts/font5.fntdata"/><Relationship Id="rId80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font" Target="fonts/font3.fntdata"/><Relationship Id="rId75" Type="http://schemas.openxmlformats.org/officeDocument/2006/relationships/font" Target="fonts/font8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font" Target="fonts/font6.fntdata"/><Relationship Id="rId78" Type="http://schemas.openxmlformats.org/officeDocument/2006/relationships/viewProps" Target="viewProps.xml"/><Relationship Id="rId8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font" Target="fonts/font9.fntdata"/><Relationship Id="rId7" Type="http://schemas.openxmlformats.org/officeDocument/2006/relationships/slide" Target="slides/slide2.xml"/><Relationship Id="rId71" Type="http://schemas.openxmlformats.org/officeDocument/2006/relationships/font" Target="fonts/font4.fntdata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492111B-261D-A1CD-29E2-0C5CF8F2AD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B6B93E-AE99-4044-A280-4EF3F979E9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A67C8-2295-456B-BBCF-2CE14287A483}" type="datetimeFigureOut">
              <a:rPr lang="fr-BE" smtClean="0"/>
              <a:t>12-01-25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3CAADFF-4E78-42E8-CA8D-156017B1C7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CDE381-3D63-96EF-D6C3-7CDC8B16CD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D75F4-B5AC-4E9B-8802-B1528E45506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151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861ec2299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7" name="Google Shape;547;g861ec2299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7472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7531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6943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74556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74ed90e5f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74ed90e5f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1353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1134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74ed90e5f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74ed90e5f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0391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>
          <a:extLst>
            <a:ext uri="{FF2B5EF4-FFF2-40B4-BE49-F238E27FC236}">
              <a16:creationId xmlns:a16="http://schemas.microsoft.com/office/drawing/2014/main" id="{AB15E22A-6F61-10C6-5C5C-6577C75CB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>
            <a:extLst>
              <a:ext uri="{FF2B5EF4-FFF2-40B4-BE49-F238E27FC236}">
                <a16:creationId xmlns:a16="http://schemas.microsoft.com/office/drawing/2014/main" id="{A707B949-FC08-4C40-BAD6-6BFCB6F098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>
            <a:extLst>
              <a:ext uri="{FF2B5EF4-FFF2-40B4-BE49-F238E27FC236}">
                <a16:creationId xmlns:a16="http://schemas.microsoft.com/office/drawing/2014/main" id="{356A4C8D-B36D-98C4-568A-B8335BF574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38967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7686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925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44665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8928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8515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24830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78456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49003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19104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7348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09432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37859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7954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58430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22279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18046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63839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27323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36746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61470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20639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4964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67112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6917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616439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11700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61955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92926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96551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43952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86175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374368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491095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651159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9760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12837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74ed90e5f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74ed90e5f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717066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051682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824868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74ed90e5f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74ed90e5f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664938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251193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14930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31047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160887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122221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74ed90e5f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74ed90e5f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338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g74ed90e5f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8" name="Google Shape;1128;g74ed90e5f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1316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5640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095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>
          <a:extLst>
            <a:ext uri="{FF2B5EF4-FFF2-40B4-BE49-F238E27FC236}">
              <a16:creationId xmlns:a16="http://schemas.microsoft.com/office/drawing/2014/main" id="{8EAD94C8-CB8C-C8FF-BCE0-3575D574F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80206cb170_0_41:notes">
            <a:extLst>
              <a:ext uri="{FF2B5EF4-FFF2-40B4-BE49-F238E27FC236}">
                <a16:creationId xmlns:a16="http://schemas.microsoft.com/office/drawing/2014/main" id="{6EF8C222-96F4-ABD8-DD89-12A096B6F5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80206cb170_0_41:notes">
            <a:extLst>
              <a:ext uri="{FF2B5EF4-FFF2-40B4-BE49-F238E27FC236}">
                <a16:creationId xmlns:a16="http://schemas.microsoft.com/office/drawing/2014/main" id="{B3359187-C5BA-EEDC-5D2A-6744A7D9A69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540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tif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tif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12344" y="2714525"/>
            <a:ext cx="3855300" cy="4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6DF78F5D-EEC6-42DA-8919-BC497E1145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5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61195" y="0"/>
            <a:ext cx="9205195" cy="524184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86AF154-7DE8-41D4-983C-AD2A527F022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80" y="1298413"/>
            <a:ext cx="5105400" cy="270967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BAB546-362F-DD61-455B-E3DEF00CE80E}"/>
              </a:ext>
            </a:extLst>
          </p:cNvPr>
          <p:cNvSpPr/>
          <p:nvPr userDrawn="1"/>
        </p:nvSpPr>
        <p:spPr>
          <a:xfrm>
            <a:off x="259080" y="4008085"/>
            <a:ext cx="1562100" cy="944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1_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E0140093-1856-45EE-83AD-A79732AAF5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6320" y="-2"/>
            <a:ext cx="5659120" cy="5133273"/>
          </a:xfrm>
          <a:prstGeom prst="rect">
            <a:avLst/>
          </a:prstGeom>
        </p:spPr>
      </p:pic>
      <p:sp>
        <p:nvSpPr>
          <p:cNvPr id="25" name="Google Shape;41;p3">
            <a:extLst>
              <a:ext uri="{FF2B5EF4-FFF2-40B4-BE49-F238E27FC236}">
                <a16:creationId xmlns:a16="http://schemas.microsoft.com/office/drawing/2014/main" id="{CD0D79E4-7C84-47CF-A278-D23E241D3209}"/>
              </a:ext>
            </a:extLst>
          </p:cNvPr>
          <p:cNvSpPr txBox="1">
            <a:spLocks noGrp="1"/>
          </p:cNvSpPr>
          <p:nvPr>
            <p:ph type="ctrTitle" idx="2"/>
          </p:nvPr>
        </p:nvSpPr>
        <p:spPr>
          <a:xfrm>
            <a:off x="4677452" y="1715700"/>
            <a:ext cx="3863700" cy="150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5000">
                <a:latin typeface="+mj-lt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5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7;p3">
            <a:extLst>
              <a:ext uri="{FF2B5EF4-FFF2-40B4-BE49-F238E27FC236}">
                <a16:creationId xmlns:a16="http://schemas.microsoft.com/office/drawing/2014/main" id="{AE0AC5BA-B09A-46F2-BFCA-D606A50EF53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677453" y="3069575"/>
            <a:ext cx="3863700" cy="35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D1AE54F6-2A2E-44BB-A320-FECE6A08E172}"/>
              </a:ext>
            </a:extLst>
          </p:cNvPr>
          <p:cNvSpPr/>
          <p:nvPr/>
        </p:nvSpPr>
        <p:spPr>
          <a:xfrm>
            <a:off x="7988936" y="0"/>
            <a:ext cx="1155064" cy="904768"/>
          </a:xfrm>
          <a:custGeom>
            <a:avLst/>
            <a:gdLst>
              <a:gd name="connsiteX0" fmla="*/ 97727 w 866298"/>
              <a:gd name="connsiteY0" fmla="*/ 242983 h 678576"/>
              <a:gd name="connsiteX1" fmla="*/ 288227 w 866298"/>
              <a:gd name="connsiteY1" fmla="*/ 487394 h 678576"/>
              <a:gd name="connsiteX2" fmla="*/ 577787 w 866298"/>
              <a:gd name="connsiteY2" fmla="*/ 663512 h 678576"/>
              <a:gd name="connsiteX3" fmla="*/ 866299 w 866298"/>
              <a:gd name="connsiteY3" fmla="*/ 541020 h 678576"/>
              <a:gd name="connsiteX4" fmla="*/ 866299 w 866298"/>
              <a:gd name="connsiteY4" fmla="*/ 0 h 678576"/>
              <a:gd name="connsiteX5" fmla="*/ 0 w 866298"/>
              <a:gd name="connsiteY5" fmla="*/ 0 h 678576"/>
              <a:gd name="connsiteX6" fmla="*/ 97727 w 866298"/>
              <a:gd name="connsiteY6" fmla="*/ 242983 h 67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6298" h="678576">
                <a:moveTo>
                  <a:pt x="97727" y="242983"/>
                </a:moveTo>
                <a:cubicBezTo>
                  <a:pt x="146304" y="329565"/>
                  <a:pt x="212217" y="415195"/>
                  <a:pt x="288227" y="487394"/>
                </a:cubicBezTo>
                <a:cubicBezTo>
                  <a:pt x="375095" y="569976"/>
                  <a:pt x="475202" y="634937"/>
                  <a:pt x="577787" y="663512"/>
                </a:cubicBezTo>
                <a:cubicBezTo>
                  <a:pt x="747427" y="710565"/>
                  <a:pt x="820960" y="641223"/>
                  <a:pt x="866299" y="541020"/>
                </a:cubicBezTo>
                <a:lnTo>
                  <a:pt x="866299" y="0"/>
                </a:lnTo>
                <a:lnTo>
                  <a:pt x="0" y="0"/>
                </a:lnTo>
                <a:cubicBezTo>
                  <a:pt x="20193" y="80677"/>
                  <a:pt x="52769" y="162973"/>
                  <a:pt x="97727" y="242983"/>
                </a:cubicBezTo>
                <a:close/>
              </a:path>
            </a:pathLst>
          </a:custGeom>
          <a:solidFill>
            <a:srgbClr val="D4EAE9">
              <a:alpha val="75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BE" b="1"/>
          </a:p>
        </p:txBody>
      </p:sp>
    </p:spTree>
    <p:extLst>
      <p:ext uri="{BB962C8B-B14F-4D97-AF65-F5344CB8AC3E}">
        <p14:creationId xmlns:p14="http://schemas.microsoft.com/office/powerpoint/2010/main" val="229797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"/>
          <p:cNvSpPr txBox="1">
            <a:spLocks noGrp="1"/>
          </p:cNvSpPr>
          <p:nvPr>
            <p:ph type="body" idx="1"/>
          </p:nvPr>
        </p:nvSpPr>
        <p:spPr>
          <a:xfrm>
            <a:off x="1571200" y="2248025"/>
            <a:ext cx="6001500" cy="6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Montserrat"/>
              <a:buNone/>
              <a:defRPr sz="4000" b="1">
                <a:latin typeface="+mj-lt"/>
                <a:ea typeface="Montserrat"/>
                <a:cs typeface="Montserrat"/>
                <a:sym typeface="Montserrat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2938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preserve="1">
  <p:cSld name="Table of contents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788D0DF1-C1B7-4CB2-B23A-4A7E799B4A9A}"/>
              </a:ext>
            </a:extLst>
          </p:cNvPr>
          <p:cNvSpPr/>
          <p:nvPr/>
        </p:nvSpPr>
        <p:spPr>
          <a:xfrm>
            <a:off x="-20320" y="-43322"/>
            <a:ext cx="1004129" cy="782658"/>
          </a:xfrm>
          <a:custGeom>
            <a:avLst/>
            <a:gdLst>
              <a:gd name="connsiteX0" fmla="*/ 0 w 1004129"/>
              <a:gd name="connsiteY0" fmla="*/ 0 h 782658"/>
              <a:gd name="connsiteX1" fmla="*/ 0 w 1004129"/>
              <a:gd name="connsiteY1" fmla="*/ 774385 h 782658"/>
              <a:gd name="connsiteX2" fmla="*/ 166231 w 1004129"/>
              <a:gd name="connsiteY2" fmla="*/ 782658 h 782658"/>
              <a:gd name="connsiteX3" fmla="*/ 687451 w 1004129"/>
              <a:gd name="connsiteY3" fmla="*/ 648758 h 782658"/>
              <a:gd name="connsiteX4" fmla="*/ 1001711 w 1004129"/>
              <a:gd name="connsiteY4" fmla="*/ 23547 h 782658"/>
              <a:gd name="connsiteX5" fmla="*/ 1004129 w 1004129"/>
              <a:gd name="connsiteY5" fmla="*/ 0 h 782658"/>
              <a:gd name="connsiteX6" fmla="*/ 0 w 1004129"/>
              <a:gd name="connsiteY6" fmla="*/ 0 h 782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4129" h="782658">
                <a:moveTo>
                  <a:pt x="0" y="0"/>
                </a:moveTo>
                <a:lnTo>
                  <a:pt x="0" y="774385"/>
                </a:lnTo>
                <a:cubicBezTo>
                  <a:pt x="55750" y="779731"/>
                  <a:pt x="111245" y="782658"/>
                  <a:pt x="166231" y="782658"/>
                </a:cubicBezTo>
                <a:cubicBezTo>
                  <a:pt x="357663" y="782658"/>
                  <a:pt x="540186" y="746765"/>
                  <a:pt x="687451" y="648758"/>
                </a:cubicBezTo>
                <a:cubicBezTo>
                  <a:pt x="909559" y="500474"/>
                  <a:pt x="979691" y="254692"/>
                  <a:pt x="1001711" y="23547"/>
                </a:cubicBezTo>
                <a:cubicBezTo>
                  <a:pt x="1002475" y="15656"/>
                  <a:pt x="1003239" y="7764"/>
                  <a:pt x="100412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CC144">
              <a:alpha val="75000"/>
            </a:srgbClr>
          </a:solidFill>
          <a:ln w="12726" cap="flat">
            <a:noFill/>
            <a:prstDash val="solid"/>
            <a:miter/>
          </a:ln>
        </p:spPr>
        <p:txBody>
          <a:bodyPr rtlCol="0" anchor="ctr"/>
          <a:lstStyle/>
          <a:p>
            <a:endParaRPr lang="fr-BE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C057520B-83E8-4528-9450-A41ACB7A7219}"/>
              </a:ext>
            </a:extLst>
          </p:cNvPr>
          <p:cNvSpPr/>
          <p:nvPr/>
        </p:nvSpPr>
        <p:spPr>
          <a:xfrm>
            <a:off x="6313752" y="2619549"/>
            <a:ext cx="2830247" cy="2550099"/>
          </a:xfrm>
          <a:custGeom>
            <a:avLst/>
            <a:gdLst>
              <a:gd name="connsiteX0" fmla="*/ 2830247 w 2830247"/>
              <a:gd name="connsiteY0" fmla="*/ 2550099 h 2550099"/>
              <a:gd name="connsiteX1" fmla="*/ 2830247 w 2830247"/>
              <a:gd name="connsiteY1" fmla="*/ 0 h 2550099"/>
              <a:gd name="connsiteX2" fmla="*/ 2710602 w 2830247"/>
              <a:gd name="connsiteY2" fmla="*/ 36275 h 2550099"/>
              <a:gd name="connsiteX3" fmla="*/ 2305463 w 2830247"/>
              <a:gd name="connsiteY3" fmla="*/ 1160305 h 2550099"/>
              <a:gd name="connsiteX4" fmla="*/ 1507912 w 2830247"/>
              <a:gd name="connsiteY4" fmla="*/ 2030661 h 2550099"/>
              <a:gd name="connsiteX5" fmla="*/ 196396 w 2830247"/>
              <a:gd name="connsiteY5" fmla="*/ 2416326 h 2550099"/>
              <a:gd name="connsiteX6" fmla="*/ 0 w 2830247"/>
              <a:gd name="connsiteY6" fmla="*/ 2550099 h 2550099"/>
              <a:gd name="connsiteX7" fmla="*/ 2830120 w 2830247"/>
              <a:gd name="connsiteY7" fmla="*/ 2550099 h 25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0247" h="2550099">
                <a:moveTo>
                  <a:pt x="2830247" y="2550099"/>
                </a:moveTo>
                <a:lnTo>
                  <a:pt x="2830247" y="0"/>
                </a:lnTo>
                <a:cubicBezTo>
                  <a:pt x="2789644" y="10055"/>
                  <a:pt x="2749550" y="22020"/>
                  <a:pt x="2710602" y="36275"/>
                </a:cubicBezTo>
                <a:cubicBezTo>
                  <a:pt x="2124722" y="252146"/>
                  <a:pt x="2217638" y="715962"/>
                  <a:pt x="2305463" y="1160305"/>
                </a:cubicBezTo>
                <a:cubicBezTo>
                  <a:pt x="2407925" y="1655432"/>
                  <a:pt x="2070118" y="1872321"/>
                  <a:pt x="1507912" y="2030661"/>
                </a:cubicBezTo>
                <a:cubicBezTo>
                  <a:pt x="1067643" y="2156034"/>
                  <a:pt x="582189" y="2211528"/>
                  <a:pt x="196396" y="2416326"/>
                </a:cubicBezTo>
                <a:cubicBezTo>
                  <a:pt x="125882" y="2454001"/>
                  <a:pt x="59822" y="2499314"/>
                  <a:pt x="0" y="2550099"/>
                </a:cubicBezTo>
                <a:lnTo>
                  <a:pt x="2830120" y="2550099"/>
                </a:lnTo>
                <a:close/>
              </a:path>
            </a:pathLst>
          </a:custGeom>
          <a:solidFill>
            <a:srgbClr val="55BCB1">
              <a:alpha val="75000"/>
            </a:srgbClr>
          </a:solidFill>
          <a:ln w="12726" cap="flat">
            <a:noFill/>
            <a:prstDash val="solid"/>
            <a:miter/>
          </a:ln>
        </p:spPr>
        <p:txBody>
          <a:bodyPr rtlCol="0" anchor="ctr"/>
          <a:lstStyle/>
          <a:p>
            <a:endParaRPr lang="fr-BE"/>
          </a:p>
        </p:txBody>
      </p:sp>
      <p:sp>
        <p:nvSpPr>
          <p:cNvPr id="244" name="Google Shape;244;p14"/>
          <p:cNvSpPr txBox="1">
            <a:spLocks noGrp="1"/>
          </p:cNvSpPr>
          <p:nvPr>
            <p:ph type="title"/>
          </p:nvPr>
        </p:nvSpPr>
        <p:spPr>
          <a:xfrm>
            <a:off x="617200" y="618651"/>
            <a:ext cx="7909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4"/>
          <p:cNvSpPr txBox="1">
            <a:spLocks noGrp="1"/>
          </p:cNvSpPr>
          <p:nvPr>
            <p:ph type="title" idx="2"/>
          </p:nvPr>
        </p:nvSpPr>
        <p:spPr>
          <a:xfrm>
            <a:off x="1927714" y="1838255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4"/>
          <p:cNvSpPr txBox="1">
            <a:spLocks noGrp="1"/>
          </p:cNvSpPr>
          <p:nvPr>
            <p:ph type="subTitle" idx="1"/>
          </p:nvPr>
        </p:nvSpPr>
        <p:spPr>
          <a:xfrm>
            <a:off x="1927714" y="2155887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4"/>
          <p:cNvSpPr txBox="1">
            <a:spLocks noGrp="1"/>
          </p:cNvSpPr>
          <p:nvPr>
            <p:ph type="title" idx="3"/>
          </p:nvPr>
        </p:nvSpPr>
        <p:spPr>
          <a:xfrm>
            <a:off x="1927714" y="3115447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4"/>
          <p:cNvSpPr txBox="1">
            <a:spLocks noGrp="1"/>
          </p:cNvSpPr>
          <p:nvPr>
            <p:ph type="subTitle" idx="4"/>
          </p:nvPr>
        </p:nvSpPr>
        <p:spPr>
          <a:xfrm>
            <a:off x="1927714" y="3433078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14"/>
          <p:cNvSpPr txBox="1">
            <a:spLocks noGrp="1"/>
          </p:cNvSpPr>
          <p:nvPr>
            <p:ph type="title" idx="5"/>
          </p:nvPr>
        </p:nvSpPr>
        <p:spPr>
          <a:xfrm>
            <a:off x="5753124" y="1838255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subTitle" idx="6"/>
          </p:nvPr>
        </p:nvSpPr>
        <p:spPr>
          <a:xfrm>
            <a:off x="5753124" y="2155887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1" name="Google Shape;251;p14"/>
          <p:cNvSpPr txBox="1">
            <a:spLocks noGrp="1"/>
          </p:cNvSpPr>
          <p:nvPr>
            <p:ph type="title" idx="7"/>
          </p:nvPr>
        </p:nvSpPr>
        <p:spPr>
          <a:xfrm>
            <a:off x="5753124" y="3115447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14"/>
          <p:cNvSpPr txBox="1">
            <a:spLocks noGrp="1"/>
          </p:cNvSpPr>
          <p:nvPr>
            <p:ph type="subTitle" idx="8"/>
          </p:nvPr>
        </p:nvSpPr>
        <p:spPr>
          <a:xfrm>
            <a:off x="5753124" y="3433076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title" idx="9" hasCustomPrompt="1"/>
          </p:nvPr>
        </p:nvSpPr>
        <p:spPr>
          <a:xfrm>
            <a:off x="907875" y="2094150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  <p:sp>
        <p:nvSpPr>
          <p:cNvPr id="254" name="Google Shape;254;p14"/>
          <p:cNvSpPr txBox="1">
            <a:spLocks noGrp="1"/>
          </p:cNvSpPr>
          <p:nvPr>
            <p:ph type="title" idx="13" hasCustomPrompt="1"/>
          </p:nvPr>
        </p:nvSpPr>
        <p:spPr>
          <a:xfrm>
            <a:off x="907875" y="3343625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  <p:sp>
        <p:nvSpPr>
          <p:cNvPr id="255" name="Google Shape;255;p14"/>
          <p:cNvSpPr txBox="1">
            <a:spLocks noGrp="1"/>
          </p:cNvSpPr>
          <p:nvPr>
            <p:ph type="title" idx="14" hasCustomPrompt="1"/>
          </p:nvPr>
        </p:nvSpPr>
        <p:spPr>
          <a:xfrm>
            <a:off x="4728550" y="2094150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  <p:sp>
        <p:nvSpPr>
          <p:cNvPr id="256" name="Google Shape;256;p14"/>
          <p:cNvSpPr txBox="1">
            <a:spLocks noGrp="1"/>
          </p:cNvSpPr>
          <p:nvPr>
            <p:ph type="title" idx="15" hasCustomPrompt="1"/>
          </p:nvPr>
        </p:nvSpPr>
        <p:spPr>
          <a:xfrm>
            <a:off x="4728550" y="3349150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453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1137B77A-DFB4-419B-B690-4E25606F4197}"/>
              </a:ext>
            </a:extLst>
          </p:cNvPr>
          <p:cNvSpPr/>
          <p:nvPr/>
        </p:nvSpPr>
        <p:spPr>
          <a:xfrm>
            <a:off x="278686" y="-45720"/>
            <a:ext cx="3747132" cy="1273488"/>
          </a:xfrm>
          <a:custGeom>
            <a:avLst/>
            <a:gdLst>
              <a:gd name="connsiteX0" fmla="*/ 578649 w 3747132"/>
              <a:gd name="connsiteY0" fmla="*/ 508459 h 1273488"/>
              <a:gd name="connsiteX1" fmla="*/ 1182995 w 3747132"/>
              <a:gd name="connsiteY1" fmla="*/ 979458 h 1273488"/>
              <a:gd name="connsiteX2" fmla="*/ 1818665 w 3747132"/>
              <a:gd name="connsiteY2" fmla="*/ 1259194 h 1273488"/>
              <a:gd name="connsiteX3" fmla="*/ 2443851 w 3747132"/>
              <a:gd name="connsiteY3" fmla="*/ 1053100 h 1273488"/>
              <a:gd name="connsiteX4" fmla="*/ 3408607 w 3747132"/>
              <a:gd name="connsiteY4" fmla="*/ 623396 h 1273488"/>
              <a:gd name="connsiteX5" fmla="*/ 3452587 w 3747132"/>
              <a:gd name="connsiteY5" fmla="*/ 767 h 1273488"/>
              <a:gd name="connsiteX6" fmla="*/ 3448752 w 3747132"/>
              <a:gd name="connsiteY6" fmla="*/ 0 h 1273488"/>
              <a:gd name="connsiteX7" fmla="*/ 0 w 3747132"/>
              <a:gd name="connsiteY7" fmla="*/ 0 h 1273488"/>
              <a:gd name="connsiteX8" fmla="*/ 578649 w 3747132"/>
              <a:gd name="connsiteY8" fmla="*/ 508331 h 1273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7132" h="1273488">
                <a:moveTo>
                  <a:pt x="578649" y="508459"/>
                </a:moveTo>
                <a:cubicBezTo>
                  <a:pt x="761474" y="671724"/>
                  <a:pt x="969102" y="841508"/>
                  <a:pt x="1182995" y="979458"/>
                </a:cubicBezTo>
                <a:cubicBezTo>
                  <a:pt x="1394587" y="1116002"/>
                  <a:pt x="1612443" y="1221606"/>
                  <a:pt x="1818665" y="1259194"/>
                </a:cubicBezTo>
                <a:cubicBezTo>
                  <a:pt x="2130108" y="1315576"/>
                  <a:pt x="2316769" y="1196548"/>
                  <a:pt x="2443851" y="1053100"/>
                </a:cubicBezTo>
                <a:cubicBezTo>
                  <a:pt x="2689324" y="776816"/>
                  <a:pt x="2899637" y="658811"/>
                  <a:pt x="3408607" y="623396"/>
                </a:cubicBezTo>
                <a:cubicBezTo>
                  <a:pt x="3819772" y="594630"/>
                  <a:pt x="3882163" y="434690"/>
                  <a:pt x="3452587" y="767"/>
                </a:cubicBezTo>
                <a:lnTo>
                  <a:pt x="3448752" y="0"/>
                </a:lnTo>
                <a:lnTo>
                  <a:pt x="0" y="0"/>
                </a:lnTo>
                <a:cubicBezTo>
                  <a:pt x="201364" y="161730"/>
                  <a:pt x="391093" y="340081"/>
                  <a:pt x="578649" y="508331"/>
                </a:cubicBezTo>
                <a:close/>
              </a:path>
            </a:pathLst>
          </a:custGeom>
          <a:solidFill>
            <a:srgbClr val="31B29B">
              <a:alpha val="75000"/>
            </a:srgbClr>
          </a:solidFill>
          <a:ln w="12779" cap="flat">
            <a:noFill/>
            <a:prstDash val="solid"/>
            <a:miter/>
          </a:ln>
        </p:spPr>
        <p:txBody>
          <a:bodyPr rtlCol="0" anchor="ctr"/>
          <a:lstStyle/>
          <a:p>
            <a:endParaRPr lang="fr-BE"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927040AB-1C26-4A44-A38E-FC1E3C0628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6880" y="1269"/>
            <a:ext cx="3665455" cy="522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5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que 24">
            <a:extLst>
              <a:ext uri="{FF2B5EF4-FFF2-40B4-BE49-F238E27FC236}">
                <a16:creationId xmlns:a16="http://schemas.microsoft.com/office/drawing/2014/main" id="{FB15845E-6B37-4AAE-BF44-CD6EE2DB21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6320" y="-2"/>
            <a:ext cx="5659120" cy="5133273"/>
          </a:xfrm>
          <a:prstGeom prst="rect">
            <a:avLst/>
          </a:prstGeom>
        </p:spPr>
      </p:pic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A35BB07F-5FFA-420A-A774-0D6AFDF800D6}"/>
              </a:ext>
            </a:extLst>
          </p:cNvPr>
          <p:cNvSpPr/>
          <p:nvPr/>
        </p:nvSpPr>
        <p:spPr>
          <a:xfrm>
            <a:off x="7988936" y="0"/>
            <a:ext cx="1155064" cy="904768"/>
          </a:xfrm>
          <a:custGeom>
            <a:avLst/>
            <a:gdLst>
              <a:gd name="connsiteX0" fmla="*/ 97727 w 866298"/>
              <a:gd name="connsiteY0" fmla="*/ 242983 h 678576"/>
              <a:gd name="connsiteX1" fmla="*/ 288227 w 866298"/>
              <a:gd name="connsiteY1" fmla="*/ 487394 h 678576"/>
              <a:gd name="connsiteX2" fmla="*/ 577787 w 866298"/>
              <a:gd name="connsiteY2" fmla="*/ 663512 h 678576"/>
              <a:gd name="connsiteX3" fmla="*/ 866299 w 866298"/>
              <a:gd name="connsiteY3" fmla="*/ 541020 h 678576"/>
              <a:gd name="connsiteX4" fmla="*/ 866299 w 866298"/>
              <a:gd name="connsiteY4" fmla="*/ 0 h 678576"/>
              <a:gd name="connsiteX5" fmla="*/ 0 w 866298"/>
              <a:gd name="connsiteY5" fmla="*/ 0 h 678576"/>
              <a:gd name="connsiteX6" fmla="*/ 97727 w 866298"/>
              <a:gd name="connsiteY6" fmla="*/ 242983 h 67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6298" h="678576">
                <a:moveTo>
                  <a:pt x="97727" y="242983"/>
                </a:moveTo>
                <a:cubicBezTo>
                  <a:pt x="146304" y="329565"/>
                  <a:pt x="212217" y="415195"/>
                  <a:pt x="288227" y="487394"/>
                </a:cubicBezTo>
                <a:cubicBezTo>
                  <a:pt x="375095" y="569976"/>
                  <a:pt x="475202" y="634937"/>
                  <a:pt x="577787" y="663512"/>
                </a:cubicBezTo>
                <a:cubicBezTo>
                  <a:pt x="747427" y="710565"/>
                  <a:pt x="820960" y="641223"/>
                  <a:pt x="866299" y="541020"/>
                </a:cubicBezTo>
                <a:lnTo>
                  <a:pt x="866299" y="0"/>
                </a:lnTo>
                <a:lnTo>
                  <a:pt x="0" y="0"/>
                </a:lnTo>
                <a:cubicBezTo>
                  <a:pt x="20193" y="80677"/>
                  <a:pt x="52769" y="162973"/>
                  <a:pt x="97727" y="242983"/>
                </a:cubicBezTo>
                <a:close/>
              </a:path>
            </a:pathLst>
          </a:custGeom>
          <a:solidFill>
            <a:srgbClr val="D4EAE9">
              <a:alpha val="75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BE" b="1"/>
          </a:p>
        </p:txBody>
      </p:sp>
      <p:sp>
        <p:nvSpPr>
          <p:cNvPr id="38" name="Google Shape;38;p3"/>
          <p:cNvSpPr txBox="1">
            <a:spLocks noGrp="1"/>
          </p:cNvSpPr>
          <p:nvPr userDrawn="1">
            <p:ph type="title" hasCustomPrompt="1"/>
          </p:nvPr>
        </p:nvSpPr>
        <p:spPr>
          <a:xfrm>
            <a:off x="1020925" y="1433350"/>
            <a:ext cx="2892300" cy="2276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None/>
              <a:defRPr sz="15000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41" name="Google Shape;41;p3"/>
          <p:cNvSpPr txBox="1">
            <a:spLocks noGrp="1"/>
          </p:cNvSpPr>
          <p:nvPr userDrawn="1">
            <p:ph type="ctrTitle" idx="2"/>
          </p:nvPr>
        </p:nvSpPr>
        <p:spPr>
          <a:xfrm>
            <a:off x="4677452" y="1715700"/>
            <a:ext cx="3863700" cy="150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5000">
                <a:latin typeface="+mj-lt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5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 userDrawn="1">
            <p:ph type="subTitle" idx="1"/>
          </p:nvPr>
        </p:nvSpPr>
        <p:spPr>
          <a:xfrm>
            <a:off x="4677453" y="3069575"/>
            <a:ext cx="3863700" cy="35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1_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E0140093-1856-45EE-83AD-A79732AAF5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6320" y="-2"/>
            <a:ext cx="5659120" cy="5133273"/>
          </a:xfrm>
          <a:prstGeom prst="rect">
            <a:avLst/>
          </a:prstGeom>
        </p:spPr>
      </p:pic>
      <p:sp>
        <p:nvSpPr>
          <p:cNvPr id="25" name="Google Shape;41;p3">
            <a:extLst>
              <a:ext uri="{FF2B5EF4-FFF2-40B4-BE49-F238E27FC236}">
                <a16:creationId xmlns:a16="http://schemas.microsoft.com/office/drawing/2014/main" id="{CD0D79E4-7C84-47CF-A278-D23E241D3209}"/>
              </a:ext>
            </a:extLst>
          </p:cNvPr>
          <p:cNvSpPr txBox="1">
            <a:spLocks noGrp="1"/>
          </p:cNvSpPr>
          <p:nvPr>
            <p:ph type="ctrTitle" idx="2"/>
          </p:nvPr>
        </p:nvSpPr>
        <p:spPr>
          <a:xfrm>
            <a:off x="4677452" y="1715700"/>
            <a:ext cx="3863700" cy="150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5000">
                <a:latin typeface="+mj-lt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5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7;p3">
            <a:extLst>
              <a:ext uri="{FF2B5EF4-FFF2-40B4-BE49-F238E27FC236}">
                <a16:creationId xmlns:a16="http://schemas.microsoft.com/office/drawing/2014/main" id="{AE0AC5BA-B09A-46F2-BFCA-D606A50EF53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677453" y="3069575"/>
            <a:ext cx="3863700" cy="35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D1AE54F6-2A2E-44BB-A320-FECE6A08E172}"/>
              </a:ext>
            </a:extLst>
          </p:cNvPr>
          <p:cNvSpPr/>
          <p:nvPr/>
        </p:nvSpPr>
        <p:spPr>
          <a:xfrm>
            <a:off x="7988936" y="0"/>
            <a:ext cx="1155064" cy="904768"/>
          </a:xfrm>
          <a:custGeom>
            <a:avLst/>
            <a:gdLst>
              <a:gd name="connsiteX0" fmla="*/ 97727 w 866298"/>
              <a:gd name="connsiteY0" fmla="*/ 242983 h 678576"/>
              <a:gd name="connsiteX1" fmla="*/ 288227 w 866298"/>
              <a:gd name="connsiteY1" fmla="*/ 487394 h 678576"/>
              <a:gd name="connsiteX2" fmla="*/ 577787 w 866298"/>
              <a:gd name="connsiteY2" fmla="*/ 663512 h 678576"/>
              <a:gd name="connsiteX3" fmla="*/ 866299 w 866298"/>
              <a:gd name="connsiteY3" fmla="*/ 541020 h 678576"/>
              <a:gd name="connsiteX4" fmla="*/ 866299 w 866298"/>
              <a:gd name="connsiteY4" fmla="*/ 0 h 678576"/>
              <a:gd name="connsiteX5" fmla="*/ 0 w 866298"/>
              <a:gd name="connsiteY5" fmla="*/ 0 h 678576"/>
              <a:gd name="connsiteX6" fmla="*/ 97727 w 866298"/>
              <a:gd name="connsiteY6" fmla="*/ 242983 h 67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6298" h="678576">
                <a:moveTo>
                  <a:pt x="97727" y="242983"/>
                </a:moveTo>
                <a:cubicBezTo>
                  <a:pt x="146304" y="329565"/>
                  <a:pt x="212217" y="415195"/>
                  <a:pt x="288227" y="487394"/>
                </a:cubicBezTo>
                <a:cubicBezTo>
                  <a:pt x="375095" y="569976"/>
                  <a:pt x="475202" y="634937"/>
                  <a:pt x="577787" y="663512"/>
                </a:cubicBezTo>
                <a:cubicBezTo>
                  <a:pt x="747427" y="710565"/>
                  <a:pt x="820960" y="641223"/>
                  <a:pt x="866299" y="541020"/>
                </a:cubicBezTo>
                <a:lnTo>
                  <a:pt x="866299" y="0"/>
                </a:lnTo>
                <a:lnTo>
                  <a:pt x="0" y="0"/>
                </a:lnTo>
                <a:cubicBezTo>
                  <a:pt x="20193" y="80677"/>
                  <a:pt x="52769" y="162973"/>
                  <a:pt x="97727" y="242983"/>
                </a:cubicBezTo>
                <a:close/>
              </a:path>
            </a:pathLst>
          </a:custGeom>
          <a:solidFill>
            <a:srgbClr val="D4EAE9">
              <a:alpha val="75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BE" b="1"/>
          </a:p>
        </p:txBody>
      </p:sp>
    </p:spTree>
    <p:extLst>
      <p:ext uri="{BB962C8B-B14F-4D97-AF65-F5344CB8AC3E}">
        <p14:creationId xmlns:p14="http://schemas.microsoft.com/office/powerpoint/2010/main" val="161987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"/>
          <p:cNvSpPr txBox="1">
            <a:spLocks noGrp="1"/>
          </p:cNvSpPr>
          <p:nvPr>
            <p:ph type="body" idx="1"/>
          </p:nvPr>
        </p:nvSpPr>
        <p:spPr>
          <a:xfrm>
            <a:off x="1571200" y="2248025"/>
            <a:ext cx="6001500" cy="6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Montserrat"/>
              <a:buNone/>
              <a:defRPr sz="4000" b="1">
                <a:latin typeface="+mj-lt"/>
                <a:ea typeface="Montserrat"/>
                <a:cs typeface="Montserrat"/>
                <a:sym typeface="Montserrat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ONLY_1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788D0DF1-C1B7-4CB2-B23A-4A7E799B4A9A}"/>
              </a:ext>
            </a:extLst>
          </p:cNvPr>
          <p:cNvSpPr/>
          <p:nvPr/>
        </p:nvSpPr>
        <p:spPr>
          <a:xfrm>
            <a:off x="-20320" y="-43322"/>
            <a:ext cx="1004129" cy="782658"/>
          </a:xfrm>
          <a:custGeom>
            <a:avLst/>
            <a:gdLst>
              <a:gd name="connsiteX0" fmla="*/ 0 w 1004129"/>
              <a:gd name="connsiteY0" fmla="*/ 0 h 782658"/>
              <a:gd name="connsiteX1" fmla="*/ 0 w 1004129"/>
              <a:gd name="connsiteY1" fmla="*/ 774385 h 782658"/>
              <a:gd name="connsiteX2" fmla="*/ 166231 w 1004129"/>
              <a:gd name="connsiteY2" fmla="*/ 782658 h 782658"/>
              <a:gd name="connsiteX3" fmla="*/ 687451 w 1004129"/>
              <a:gd name="connsiteY3" fmla="*/ 648758 h 782658"/>
              <a:gd name="connsiteX4" fmla="*/ 1001711 w 1004129"/>
              <a:gd name="connsiteY4" fmla="*/ 23547 h 782658"/>
              <a:gd name="connsiteX5" fmla="*/ 1004129 w 1004129"/>
              <a:gd name="connsiteY5" fmla="*/ 0 h 782658"/>
              <a:gd name="connsiteX6" fmla="*/ 0 w 1004129"/>
              <a:gd name="connsiteY6" fmla="*/ 0 h 782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4129" h="782658">
                <a:moveTo>
                  <a:pt x="0" y="0"/>
                </a:moveTo>
                <a:lnTo>
                  <a:pt x="0" y="774385"/>
                </a:lnTo>
                <a:cubicBezTo>
                  <a:pt x="55750" y="779731"/>
                  <a:pt x="111245" y="782658"/>
                  <a:pt x="166231" y="782658"/>
                </a:cubicBezTo>
                <a:cubicBezTo>
                  <a:pt x="357663" y="782658"/>
                  <a:pt x="540186" y="746765"/>
                  <a:pt x="687451" y="648758"/>
                </a:cubicBezTo>
                <a:cubicBezTo>
                  <a:pt x="909559" y="500474"/>
                  <a:pt x="979691" y="254692"/>
                  <a:pt x="1001711" y="23547"/>
                </a:cubicBezTo>
                <a:cubicBezTo>
                  <a:pt x="1002475" y="15656"/>
                  <a:pt x="1003239" y="7764"/>
                  <a:pt x="100412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CC144">
              <a:alpha val="75000"/>
            </a:srgbClr>
          </a:solidFill>
          <a:ln w="12726" cap="flat">
            <a:noFill/>
            <a:prstDash val="solid"/>
            <a:miter/>
          </a:ln>
        </p:spPr>
        <p:txBody>
          <a:bodyPr rtlCol="0" anchor="ctr"/>
          <a:lstStyle/>
          <a:p>
            <a:endParaRPr lang="fr-BE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C057520B-83E8-4528-9450-A41ACB7A7219}"/>
              </a:ext>
            </a:extLst>
          </p:cNvPr>
          <p:cNvSpPr/>
          <p:nvPr/>
        </p:nvSpPr>
        <p:spPr>
          <a:xfrm>
            <a:off x="6313752" y="2619549"/>
            <a:ext cx="2830247" cy="2550099"/>
          </a:xfrm>
          <a:custGeom>
            <a:avLst/>
            <a:gdLst>
              <a:gd name="connsiteX0" fmla="*/ 2830247 w 2830247"/>
              <a:gd name="connsiteY0" fmla="*/ 2550099 h 2550099"/>
              <a:gd name="connsiteX1" fmla="*/ 2830247 w 2830247"/>
              <a:gd name="connsiteY1" fmla="*/ 0 h 2550099"/>
              <a:gd name="connsiteX2" fmla="*/ 2710602 w 2830247"/>
              <a:gd name="connsiteY2" fmla="*/ 36275 h 2550099"/>
              <a:gd name="connsiteX3" fmla="*/ 2305463 w 2830247"/>
              <a:gd name="connsiteY3" fmla="*/ 1160305 h 2550099"/>
              <a:gd name="connsiteX4" fmla="*/ 1507912 w 2830247"/>
              <a:gd name="connsiteY4" fmla="*/ 2030661 h 2550099"/>
              <a:gd name="connsiteX5" fmla="*/ 196396 w 2830247"/>
              <a:gd name="connsiteY5" fmla="*/ 2416326 h 2550099"/>
              <a:gd name="connsiteX6" fmla="*/ 0 w 2830247"/>
              <a:gd name="connsiteY6" fmla="*/ 2550099 h 2550099"/>
              <a:gd name="connsiteX7" fmla="*/ 2830120 w 2830247"/>
              <a:gd name="connsiteY7" fmla="*/ 2550099 h 25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0247" h="2550099">
                <a:moveTo>
                  <a:pt x="2830247" y="2550099"/>
                </a:moveTo>
                <a:lnTo>
                  <a:pt x="2830247" y="0"/>
                </a:lnTo>
                <a:cubicBezTo>
                  <a:pt x="2789644" y="10055"/>
                  <a:pt x="2749550" y="22020"/>
                  <a:pt x="2710602" y="36275"/>
                </a:cubicBezTo>
                <a:cubicBezTo>
                  <a:pt x="2124722" y="252146"/>
                  <a:pt x="2217638" y="715962"/>
                  <a:pt x="2305463" y="1160305"/>
                </a:cubicBezTo>
                <a:cubicBezTo>
                  <a:pt x="2407925" y="1655432"/>
                  <a:pt x="2070118" y="1872321"/>
                  <a:pt x="1507912" y="2030661"/>
                </a:cubicBezTo>
                <a:cubicBezTo>
                  <a:pt x="1067643" y="2156034"/>
                  <a:pt x="582189" y="2211528"/>
                  <a:pt x="196396" y="2416326"/>
                </a:cubicBezTo>
                <a:cubicBezTo>
                  <a:pt x="125882" y="2454001"/>
                  <a:pt x="59822" y="2499314"/>
                  <a:pt x="0" y="2550099"/>
                </a:cubicBezTo>
                <a:lnTo>
                  <a:pt x="2830120" y="2550099"/>
                </a:lnTo>
                <a:close/>
              </a:path>
            </a:pathLst>
          </a:custGeom>
          <a:solidFill>
            <a:srgbClr val="55BCB1">
              <a:alpha val="75000"/>
            </a:srgbClr>
          </a:solidFill>
          <a:ln w="12726" cap="flat">
            <a:noFill/>
            <a:prstDash val="solid"/>
            <a:miter/>
          </a:ln>
        </p:spPr>
        <p:txBody>
          <a:bodyPr rtlCol="0" anchor="ctr"/>
          <a:lstStyle/>
          <a:p>
            <a:endParaRPr lang="fr-BE"/>
          </a:p>
        </p:txBody>
      </p:sp>
      <p:sp>
        <p:nvSpPr>
          <p:cNvPr id="244" name="Google Shape;244;p14"/>
          <p:cNvSpPr txBox="1">
            <a:spLocks noGrp="1"/>
          </p:cNvSpPr>
          <p:nvPr>
            <p:ph type="title"/>
          </p:nvPr>
        </p:nvSpPr>
        <p:spPr>
          <a:xfrm>
            <a:off x="617200" y="618651"/>
            <a:ext cx="7909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4"/>
          <p:cNvSpPr txBox="1">
            <a:spLocks noGrp="1"/>
          </p:cNvSpPr>
          <p:nvPr>
            <p:ph type="title" idx="2"/>
          </p:nvPr>
        </p:nvSpPr>
        <p:spPr>
          <a:xfrm>
            <a:off x="1927714" y="1838255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4"/>
          <p:cNvSpPr txBox="1">
            <a:spLocks noGrp="1"/>
          </p:cNvSpPr>
          <p:nvPr>
            <p:ph type="subTitle" idx="1"/>
          </p:nvPr>
        </p:nvSpPr>
        <p:spPr>
          <a:xfrm>
            <a:off x="1927714" y="2155887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4"/>
          <p:cNvSpPr txBox="1">
            <a:spLocks noGrp="1"/>
          </p:cNvSpPr>
          <p:nvPr>
            <p:ph type="title" idx="3"/>
          </p:nvPr>
        </p:nvSpPr>
        <p:spPr>
          <a:xfrm>
            <a:off x="1927714" y="3115447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4"/>
          <p:cNvSpPr txBox="1">
            <a:spLocks noGrp="1"/>
          </p:cNvSpPr>
          <p:nvPr>
            <p:ph type="subTitle" idx="4"/>
          </p:nvPr>
        </p:nvSpPr>
        <p:spPr>
          <a:xfrm>
            <a:off x="1927714" y="3433078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14"/>
          <p:cNvSpPr txBox="1">
            <a:spLocks noGrp="1"/>
          </p:cNvSpPr>
          <p:nvPr>
            <p:ph type="title" idx="5"/>
          </p:nvPr>
        </p:nvSpPr>
        <p:spPr>
          <a:xfrm>
            <a:off x="5753124" y="1838255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subTitle" idx="6"/>
          </p:nvPr>
        </p:nvSpPr>
        <p:spPr>
          <a:xfrm>
            <a:off x="5753124" y="2155887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1" name="Google Shape;251;p14"/>
          <p:cNvSpPr txBox="1">
            <a:spLocks noGrp="1"/>
          </p:cNvSpPr>
          <p:nvPr>
            <p:ph type="title" idx="7"/>
          </p:nvPr>
        </p:nvSpPr>
        <p:spPr>
          <a:xfrm>
            <a:off x="5753124" y="3115447"/>
            <a:ext cx="2358300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14"/>
          <p:cNvSpPr txBox="1">
            <a:spLocks noGrp="1"/>
          </p:cNvSpPr>
          <p:nvPr>
            <p:ph type="subTitle" idx="8"/>
          </p:nvPr>
        </p:nvSpPr>
        <p:spPr>
          <a:xfrm>
            <a:off x="5753124" y="3433076"/>
            <a:ext cx="23583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title" idx="9" hasCustomPrompt="1"/>
          </p:nvPr>
        </p:nvSpPr>
        <p:spPr>
          <a:xfrm>
            <a:off x="907875" y="2094150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  <p:sp>
        <p:nvSpPr>
          <p:cNvPr id="254" name="Google Shape;254;p14"/>
          <p:cNvSpPr txBox="1">
            <a:spLocks noGrp="1"/>
          </p:cNvSpPr>
          <p:nvPr>
            <p:ph type="title" idx="13" hasCustomPrompt="1"/>
          </p:nvPr>
        </p:nvSpPr>
        <p:spPr>
          <a:xfrm>
            <a:off x="907875" y="3343625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  <p:sp>
        <p:nvSpPr>
          <p:cNvPr id="255" name="Google Shape;255;p14"/>
          <p:cNvSpPr txBox="1">
            <a:spLocks noGrp="1"/>
          </p:cNvSpPr>
          <p:nvPr>
            <p:ph type="title" idx="14" hasCustomPrompt="1"/>
          </p:nvPr>
        </p:nvSpPr>
        <p:spPr>
          <a:xfrm>
            <a:off x="4728550" y="2094150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  <p:sp>
        <p:nvSpPr>
          <p:cNvPr id="256" name="Google Shape;256;p14"/>
          <p:cNvSpPr txBox="1">
            <a:spLocks noGrp="1"/>
          </p:cNvSpPr>
          <p:nvPr>
            <p:ph type="title" idx="15" hasCustomPrompt="1"/>
          </p:nvPr>
        </p:nvSpPr>
        <p:spPr>
          <a:xfrm>
            <a:off x="4728550" y="3349150"/>
            <a:ext cx="912900" cy="3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4000">
                <a:solidFill>
                  <a:schemeClr val="accent6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aleway"/>
              <a:buNone/>
              <a:defRPr sz="2000" b="1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12344" y="2714525"/>
            <a:ext cx="3855300" cy="4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6DF78F5D-EEC6-42DA-8919-BC497E1145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5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61195" y="0"/>
            <a:ext cx="9205195" cy="524184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86AF154-7DE8-41D4-983C-AD2A527F022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80" y="1298413"/>
            <a:ext cx="5105400" cy="270967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BAB546-362F-DD61-455B-E3DEF00CE80E}"/>
              </a:ext>
            </a:extLst>
          </p:cNvPr>
          <p:cNvSpPr/>
          <p:nvPr userDrawn="1"/>
        </p:nvSpPr>
        <p:spPr>
          <a:xfrm>
            <a:off x="259080" y="4008085"/>
            <a:ext cx="1562100" cy="944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7027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1137B77A-DFB4-419B-B690-4E25606F4197}"/>
              </a:ext>
            </a:extLst>
          </p:cNvPr>
          <p:cNvSpPr/>
          <p:nvPr/>
        </p:nvSpPr>
        <p:spPr>
          <a:xfrm>
            <a:off x="278686" y="-45720"/>
            <a:ext cx="3747132" cy="1273488"/>
          </a:xfrm>
          <a:custGeom>
            <a:avLst/>
            <a:gdLst>
              <a:gd name="connsiteX0" fmla="*/ 578649 w 3747132"/>
              <a:gd name="connsiteY0" fmla="*/ 508459 h 1273488"/>
              <a:gd name="connsiteX1" fmla="*/ 1182995 w 3747132"/>
              <a:gd name="connsiteY1" fmla="*/ 979458 h 1273488"/>
              <a:gd name="connsiteX2" fmla="*/ 1818665 w 3747132"/>
              <a:gd name="connsiteY2" fmla="*/ 1259194 h 1273488"/>
              <a:gd name="connsiteX3" fmla="*/ 2443851 w 3747132"/>
              <a:gd name="connsiteY3" fmla="*/ 1053100 h 1273488"/>
              <a:gd name="connsiteX4" fmla="*/ 3408607 w 3747132"/>
              <a:gd name="connsiteY4" fmla="*/ 623396 h 1273488"/>
              <a:gd name="connsiteX5" fmla="*/ 3452587 w 3747132"/>
              <a:gd name="connsiteY5" fmla="*/ 767 h 1273488"/>
              <a:gd name="connsiteX6" fmla="*/ 3448752 w 3747132"/>
              <a:gd name="connsiteY6" fmla="*/ 0 h 1273488"/>
              <a:gd name="connsiteX7" fmla="*/ 0 w 3747132"/>
              <a:gd name="connsiteY7" fmla="*/ 0 h 1273488"/>
              <a:gd name="connsiteX8" fmla="*/ 578649 w 3747132"/>
              <a:gd name="connsiteY8" fmla="*/ 508331 h 1273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7132" h="1273488">
                <a:moveTo>
                  <a:pt x="578649" y="508459"/>
                </a:moveTo>
                <a:cubicBezTo>
                  <a:pt x="761474" y="671724"/>
                  <a:pt x="969102" y="841508"/>
                  <a:pt x="1182995" y="979458"/>
                </a:cubicBezTo>
                <a:cubicBezTo>
                  <a:pt x="1394587" y="1116002"/>
                  <a:pt x="1612443" y="1221606"/>
                  <a:pt x="1818665" y="1259194"/>
                </a:cubicBezTo>
                <a:cubicBezTo>
                  <a:pt x="2130108" y="1315576"/>
                  <a:pt x="2316769" y="1196548"/>
                  <a:pt x="2443851" y="1053100"/>
                </a:cubicBezTo>
                <a:cubicBezTo>
                  <a:pt x="2689324" y="776816"/>
                  <a:pt x="2899637" y="658811"/>
                  <a:pt x="3408607" y="623396"/>
                </a:cubicBezTo>
                <a:cubicBezTo>
                  <a:pt x="3819772" y="594630"/>
                  <a:pt x="3882163" y="434690"/>
                  <a:pt x="3452587" y="767"/>
                </a:cubicBezTo>
                <a:lnTo>
                  <a:pt x="3448752" y="0"/>
                </a:lnTo>
                <a:lnTo>
                  <a:pt x="0" y="0"/>
                </a:lnTo>
                <a:cubicBezTo>
                  <a:pt x="201364" y="161730"/>
                  <a:pt x="391093" y="340081"/>
                  <a:pt x="578649" y="508331"/>
                </a:cubicBezTo>
                <a:close/>
              </a:path>
            </a:pathLst>
          </a:custGeom>
          <a:solidFill>
            <a:srgbClr val="31B29B">
              <a:alpha val="75000"/>
            </a:srgbClr>
          </a:solidFill>
          <a:ln w="12779" cap="flat">
            <a:noFill/>
            <a:prstDash val="solid"/>
            <a:miter/>
          </a:ln>
        </p:spPr>
        <p:txBody>
          <a:bodyPr rtlCol="0" anchor="ctr"/>
          <a:lstStyle/>
          <a:p>
            <a:endParaRPr lang="fr-BE"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927040AB-1C26-4A44-A38E-FC1E3C0628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6880" y="1269"/>
            <a:ext cx="3665455" cy="522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3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que 24">
            <a:extLst>
              <a:ext uri="{FF2B5EF4-FFF2-40B4-BE49-F238E27FC236}">
                <a16:creationId xmlns:a16="http://schemas.microsoft.com/office/drawing/2014/main" id="{FB15845E-6B37-4AAE-BF44-CD6EE2DB21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6320" y="-2"/>
            <a:ext cx="5659120" cy="5133273"/>
          </a:xfrm>
          <a:prstGeom prst="rect">
            <a:avLst/>
          </a:prstGeom>
        </p:spPr>
      </p:pic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A35BB07F-5FFA-420A-A774-0D6AFDF800D6}"/>
              </a:ext>
            </a:extLst>
          </p:cNvPr>
          <p:cNvSpPr/>
          <p:nvPr/>
        </p:nvSpPr>
        <p:spPr>
          <a:xfrm>
            <a:off x="7988936" y="0"/>
            <a:ext cx="1155064" cy="904768"/>
          </a:xfrm>
          <a:custGeom>
            <a:avLst/>
            <a:gdLst>
              <a:gd name="connsiteX0" fmla="*/ 97727 w 866298"/>
              <a:gd name="connsiteY0" fmla="*/ 242983 h 678576"/>
              <a:gd name="connsiteX1" fmla="*/ 288227 w 866298"/>
              <a:gd name="connsiteY1" fmla="*/ 487394 h 678576"/>
              <a:gd name="connsiteX2" fmla="*/ 577787 w 866298"/>
              <a:gd name="connsiteY2" fmla="*/ 663512 h 678576"/>
              <a:gd name="connsiteX3" fmla="*/ 866299 w 866298"/>
              <a:gd name="connsiteY3" fmla="*/ 541020 h 678576"/>
              <a:gd name="connsiteX4" fmla="*/ 866299 w 866298"/>
              <a:gd name="connsiteY4" fmla="*/ 0 h 678576"/>
              <a:gd name="connsiteX5" fmla="*/ 0 w 866298"/>
              <a:gd name="connsiteY5" fmla="*/ 0 h 678576"/>
              <a:gd name="connsiteX6" fmla="*/ 97727 w 866298"/>
              <a:gd name="connsiteY6" fmla="*/ 242983 h 67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6298" h="678576">
                <a:moveTo>
                  <a:pt x="97727" y="242983"/>
                </a:moveTo>
                <a:cubicBezTo>
                  <a:pt x="146304" y="329565"/>
                  <a:pt x="212217" y="415195"/>
                  <a:pt x="288227" y="487394"/>
                </a:cubicBezTo>
                <a:cubicBezTo>
                  <a:pt x="375095" y="569976"/>
                  <a:pt x="475202" y="634937"/>
                  <a:pt x="577787" y="663512"/>
                </a:cubicBezTo>
                <a:cubicBezTo>
                  <a:pt x="747427" y="710565"/>
                  <a:pt x="820960" y="641223"/>
                  <a:pt x="866299" y="541020"/>
                </a:cubicBezTo>
                <a:lnTo>
                  <a:pt x="866299" y="0"/>
                </a:lnTo>
                <a:lnTo>
                  <a:pt x="0" y="0"/>
                </a:lnTo>
                <a:cubicBezTo>
                  <a:pt x="20193" y="80677"/>
                  <a:pt x="52769" y="162973"/>
                  <a:pt x="97727" y="242983"/>
                </a:cubicBezTo>
                <a:close/>
              </a:path>
            </a:pathLst>
          </a:custGeom>
          <a:solidFill>
            <a:srgbClr val="D4EAE9">
              <a:alpha val="75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BE" b="1"/>
          </a:p>
        </p:txBody>
      </p:sp>
      <p:sp>
        <p:nvSpPr>
          <p:cNvPr id="38" name="Google Shape;38;p3"/>
          <p:cNvSpPr txBox="1">
            <a:spLocks noGrp="1"/>
          </p:cNvSpPr>
          <p:nvPr userDrawn="1">
            <p:ph type="title" hasCustomPrompt="1"/>
          </p:nvPr>
        </p:nvSpPr>
        <p:spPr>
          <a:xfrm>
            <a:off x="1020925" y="1433350"/>
            <a:ext cx="2892300" cy="2276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None/>
              <a:defRPr sz="15000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41" name="Google Shape;41;p3"/>
          <p:cNvSpPr txBox="1">
            <a:spLocks noGrp="1"/>
          </p:cNvSpPr>
          <p:nvPr userDrawn="1">
            <p:ph type="ctrTitle" idx="2"/>
          </p:nvPr>
        </p:nvSpPr>
        <p:spPr>
          <a:xfrm>
            <a:off x="4677452" y="1715700"/>
            <a:ext cx="3863700" cy="1507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5000">
                <a:latin typeface="+mj-lt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5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 userDrawn="1">
            <p:ph type="subTitle" idx="1"/>
          </p:nvPr>
        </p:nvSpPr>
        <p:spPr>
          <a:xfrm>
            <a:off x="4677453" y="3069575"/>
            <a:ext cx="3863700" cy="35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  <a:latin typeface="+mn-lt"/>
                <a:ea typeface="Roboto" panose="02000000000000000000" pitchFamily="2" charset="0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934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7C24D3E-85A9-48EF-B6D6-9A55237DE80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320" y="3995615"/>
            <a:ext cx="1430494" cy="759229"/>
          </a:xfrm>
          <a:prstGeom prst="rect">
            <a:avLst/>
          </a:prstGeom>
        </p:spPr>
      </p:pic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E253C5B3-9FB2-C07B-22BF-D6D322E3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ajouter un titre</a:t>
            </a:r>
            <a:endParaRPr lang="fr-BE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DB8CF6B-BB8B-827B-67DE-66993FDFD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75" r:id="rId2"/>
    <p:sldLayoutId id="2147483649" r:id="rId3"/>
    <p:sldLayoutId id="2147483674" r:id="rId4"/>
    <p:sldLayoutId id="2147483657" r:id="rId5"/>
    <p:sldLayoutId id="214748366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000" b="1" i="0" u="none" strike="noStrike" cap="none" dirty="0">
          <a:solidFill>
            <a:srgbClr val="000000"/>
          </a:solidFill>
          <a:latin typeface="+mj-lt"/>
          <a:ea typeface="Montserrat" panose="00000500000000000000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31750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 pitchFamily="34" charset="0"/>
        <a:buChar char="●"/>
        <a:defRPr sz="1400" b="0" i="0" u="none" strike="noStrike" cap="none">
          <a:solidFill>
            <a:srgbClr val="000000"/>
          </a:solidFill>
          <a:latin typeface="+mn-lt"/>
          <a:ea typeface="Roboto" panose="02000000000000000000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E253C5B3-9FB2-C07B-22BF-D6D322E3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ajouter un titre</a:t>
            </a:r>
            <a:endParaRPr lang="fr-BE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DB8CF6B-BB8B-827B-67DE-66993FDFD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060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000" b="1" i="0" u="none" strike="noStrike" cap="none" dirty="0">
          <a:solidFill>
            <a:srgbClr val="000000"/>
          </a:solidFill>
          <a:latin typeface="+mj-lt"/>
          <a:ea typeface="Montserrat" panose="00000500000000000000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31750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 pitchFamily="34" charset="0"/>
        <a:buChar char="●"/>
        <a:defRPr sz="1400" b="0" i="0" u="none" strike="noStrike" cap="none">
          <a:solidFill>
            <a:srgbClr val="000000"/>
          </a:solidFill>
          <a:latin typeface="+mn-lt"/>
          <a:ea typeface="Roboto" panose="02000000000000000000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cription.cfwb.b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cription.cfwb.be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monespace.fw-b.be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enseignement.catholique.be/decouvrir-penser-lenseignement-catholique/trouver-un-etablissement/" TargetMode="Externa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nscription.cfwb.be/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32"/>
          <p:cNvSpPr/>
          <p:nvPr/>
        </p:nvSpPr>
        <p:spPr>
          <a:xfrm>
            <a:off x="-5075825" y="9789138"/>
            <a:ext cx="22550" cy="43800"/>
          </a:xfrm>
          <a:custGeom>
            <a:avLst/>
            <a:gdLst/>
            <a:ahLst/>
            <a:cxnLst/>
            <a:rect l="l" t="t" r="r" b="b"/>
            <a:pathLst>
              <a:path w="902" h="1752" extrusionOk="0">
                <a:moveTo>
                  <a:pt x="342" y="0"/>
                </a:moveTo>
                <a:cubicBezTo>
                  <a:pt x="253" y="0"/>
                  <a:pt x="167" y="38"/>
                  <a:pt x="101" y="117"/>
                </a:cubicBezTo>
                <a:cubicBezTo>
                  <a:pt x="1" y="284"/>
                  <a:pt x="34" y="417"/>
                  <a:pt x="34" y="584"/>
                </a:cubicBezTo>
                <a:cubicBezTo>
                  <a:pt x="34" y="751"/>
                  <a:pt x="68" y="851"/>
                  <a:pt x="68" y="917"/>
                </a:cubicBezTo>
                <a:cubicBezTo>
                  <a:pt x="101" y="951"/>
                  <a:pt x="68" y="1084"/>
                  <a:pt x="68" y="1251"/>
                </a:cubicBezTo>
                <a:cubicBezTo>
                  <a:pt x="68" y="1351"/>
                  <a:pt x="68" y="1584"/>
                  <a:pt x="234" y="1685"/>
                </a:cubicBezTo>
                <a:cubicBezTo>
                  <a:pt x="291" y="1732"/>
                  <a:pt x="352" y="1752"/>
                  <a:pt x="413" y="1752"/>
                </a:cubicBezTo>
                <a:cubicBezTo>
                  <a:pt x="569" y="1752"/>
                  <a:pt x="720" y="1619"/>
                  <a:pt x="768" y="1451"/>
                </a:cubicBezTo>
                <a:cubicBezTo>
                  <a:pt x="902" y="1184"/>
                  <a:pt x="868" y="851"/>
                  <a:pt x="868" y="817"/>
                </a:cubicBezTo>
                <a:cubicBezTo>
                  <a:pt x="868" y="751"/>
                  <a:pt x="868" y="450"/>
                  <a:pt x="701" y="250"/>
                </a:cubicBezTo>
                <a:cubicBezTo>
                  <a:pt x="621" y="89"/>
                  <a:pt x="479" y="0"/>
                  <a:pt x="342" y="0"/>
                </a:cubicBezTo>
                <a:close/>
              </a:path>
            </a:pathLst>
          </a:custGeom>
          <a:solidFill>
            <a:srgbClr val="21B2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>
          <a:extLst>
            <a:ext uri="{FF2B5EF4-FFF2-40B4-BE49-F238E27FC236}">
              <a16:creationId xmlns:a16="http://schemas.microsoft.com/office/drawing/2014/main" id="{45CC16EE-102F-34D0-1912-9EF19EB20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A5415651-795E-F123-7BC0-A493433034CC}"/>
              </a:ext>
            </a:extLst>
          </p:cNvPr>
          <p:cNvSpPr txBox="1"/>
          <p:nvPr/>
        </p:nvSpPr>
        <p:spPr>
          <a:xfrm>
            <a:off x="853068" y="419095"/>
            <a:ext cx="72940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FUI pour les élèves de 1</a:t>
            </a:r>
            <a:r>
              <a:rPr kumimoji="0" lang="fr-FR" sz="2400" b="1" i="0" u="none" strike="noStrike" kern="0" cap="none" spc="0" normalizeH="0" baseline="3000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ère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année </a:t>
            </a:r>
            <a:r>
              <a:rPr kumimoji="0" lang="fr-FR" sz="2400" b="1" i="0" u="sng" strike="noStrike" kern="0" cap="none" spc="0" normalizeH="0" baseline="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différenciée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qui souhaitent s’inscrire dans un autre établissement en 1</a:t>
            </a:r>
            <a:r>
              <a:rPr kumimoji="0" lang="fr-FR" sz="2400" b="1" i="0" u="none" strike="noStrike" kern="0" cap="none" spc="0" normalizeH="0" baseline="3000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ère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année </a:t>
            </a:r>
            <a:r>
              <a:rPr kumimoji="0" lang="fr-FR" sz="2400" b="1" i="0" u="sng" strike="noStrike" kern="0" cap="none" spc="0" normalizeH="0" baseline="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commune</a:t>
            </a:r>
            <a:r>
              <a:rPr kumimoji="0" lang="fr-FR" sz="2400" b="1" i="0" u="none" strike="noStrike" kern="0" cap="none" spc="0" normalizeH="0" baseline="0" noProof="0">
                <a:ln>
                  <a:noFill/>
                </a:ln>
                <a:solidFill>
                  <a:srgbClr val="932961"/>
                </a:solidFill>
                <a:effectLst/>
                <a:uLnTx/>
                <a:uFillTx/>
                <a:latin typeface="Candara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en cas d’obtention du CEB</a:t>
            </a: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5DF1485A-02C8-F709-D859-661F6DB97B2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678598"/>
            <a:ext cx="7280275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A la demande des parents</a:t>
            </a:r>
            <a:r>
              <a:rPr lang="fr-FR" sz="2400"/>
              <a:t>, un FUI peut être créé pour ces élèves. Ils peuvent ainsi participer à la période d’inscription afin de bénéficier des mêmes possibilités que les élèves de 6</a:t>
            </a:r>
            <a:r>
              <a:rPr lang="fr-FR" sz="2400" baseline="30000"/>
              <a:t>e</a:t>
            </a:r>
            <a:r>
              <a:rPr lang="fr-FR" sz="2400"/>
              <a:t> année primaire.</a:t>
            </a:r>
          </a:p>
        </p:txBody>
      </p:sp>
    </p:spTree>
    <p:extLst>
      <p:ext uri="{BB962C8B-B14F-4D97-AF65-F5344CB8AC3E}">
        <p14:creationId xmlns:p14="http://schemas.microsoft.com/office/powerpoint/2010/main" val="223574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4015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rgbClr val="93296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Dans le formulaire : les parents doivent…</a:t>
            </a: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861173"/>
            <a:ext cx="7362722" cy="1438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vérifier les données</a:t>
            </a:r>
            <a:r>
              <a:rPr lang="fr-FR" sz="2400"/>
              <a:t> reprises, les corriger le cas échéant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compléter la partie reprenant les </a:t>
            </a:r>
            <a:r>
              <a:rPr lang="fr-FR" sz="2400" u="sng"/>
              <a:t>écoles choisies </a:t>
            </a:r>
            <a:r>
              <a:rPr lang="fr-FR" sz="2400"/>
              <a:t>par les parents (maximum 10)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mentionner le </a:t>
            </a:r>
            <a:r>
              <a:rPr lang="fr-FR" sz="2400" u="sng"/>
              <a:t>numéro administratif </a:t>
            </a:r>
            <a:r>
              <a:rPr lang="fr-FR" sz="2400"/>
              <a:t>(FASE) des écoles souhaitées</a:t>
            </a:r>
          </a:p>
        </p:txBody>
      </p:sp>
    </p:spTree>
    <p:extLst>
      <p:ext uri="{BB962C8B-B14F-4D97-AF65-F5344CB8AC3E}">
        <p14:creationId xmlns:p14="http://schemas.microsoft.com/office/powerpoint/2010/main" val="100519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62;p34">
            <a:extLst>
              <a:ext uri="{FF2B5EF4-FFF2-40B4-BE49-F238E27FC236}">
                <a16:creationId xmlns:a16="http://schemas.microsoft.com/office/drawing/2014/main" id="{FB6B717C-FE4D-2B1D-67C9-D5F725897551}"/>
              </a:ext>
            </a:extLst>
          </p:cNvPr>
          <p:cNvSpPr txBox="1">
            <a:spLocks/>
          </p:cNvSpPr>
          <p:nvPr/>
        </p:nvSpPr>
        <p:spPr>
          <a:xfrm>
            <a:off x="993449" y="1976030"/>
            <a:ext cx="7157102" cy="1264213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r>
              <a:rPr lang="fr-FR" sz="2400"/>
              <a:t>Les numéros FASE seront disponibles dans les écoles fondamentales et secondaires ainsi que sur le site </a:t>
            </a:r>
            <a:r>
              <a:rPr lang="fr-FR" sz="2400">
                <a:solidFill>
                  <a:schemeClr val="accent1"/>
                </a:solidFill>
                <a:hlinkClick r:id="rId3"/>
              </a:rPr>
              <a:t>http://www.inscription.cfwb.be</a:t>
            </a:r>
            <a:r>
              <a:rPr lang="fr-FR" sz="2400">
                <a:solidFill>
                  <a:schemeClr val="accent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067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9095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rgbClr val="93296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Les parents doivent…</a:t>
            </a: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866253"/>
            <a:ext cx="7280275" cy="1438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Fermer le document</a:t>
            </a:r>
            <a:r>
              <a:rPr lang="fr-FR" sz="2400"/>
              <a:t> en laissant visible uniquement l’école de la première préférence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Il est conseillé aux parents de prendre un contact préalable avec les écoles secondaires de leur choix</a:t>
            </a:r>
          </a:p>
        </p:txBody>
      </p:sp>
    </p:spTree>
    <p:extLst>
      <p:ext uri="{BB962C8B-B14F-4D97-AF65-F5344CB8AC3E}">
        <p14:creationId xmlns:p14="http://schemas.microsoft.com/office/powerpoint/2010/main" val="176589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62;p34">
            <a:extLst>
              <a:ext uri="{FF2B5EF4-FFF2-40B4-BE49-F238E27FC236}">
                <a16:creationId xmlns:a16="http://schemas.microsoft.com/office/drawing/2014/main" id="{FB6B717C-FE4D-2B1D-67C9-D5F725897551}"/>
              </a:ext>
            </a:extLst>
          </p:cNvPr>
          <p:cNvSpPr txBox="1">
            <a:spLocks/>
          </p:cNvSpPr>
          <p:nvPr/>
        </p:nvSpPr>
        <p:spPr>
          <a:xfrm>
            <a:off x="740564" y="2046323"/>
            <a:ext cx="7662871" cy="1619186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r>
              <a:rPr lang="fr-FR" sz="2400">
                <a:solidFill>
                  <a:srgbClr val="49C5B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www.inscription.cfwb.be</a:t>
            </a:r>
            <a:r>
              <a:rPr lang="fr-FR" sz="2400">
                <a:solidFill>
                  <a:srgbClr val="49C5B6"/>
                </a:solidFill>
              </a:rPr>
              <a:t> </a:t>
            </a:r>
            <a:r>
              <a:rPr lang="fr-FR" sz="2400"/>
              <a:t>ou via le </a:t>
            </a:r>
            <a:r>
              <a:rPr lang="fr-FR" sz="2400">
                <a:solidFill>
                  <a:schemeClr val="accent1"/>
                </a:solidFill>
              </a:rPr>
              <a:t>guichet électronique de la FWB </a:t>
            </a:r>
            <a:r>
              <a:rPr lang="fr-FR" sz="2400"/>
              <a:t>« Mon Espace » </a:t>
            </a:r>
            <a:r>
              <a:rPr lang="fr-FR" sz="2400">
                <a:solidFill>
                  <a:srgbClr val="49C5B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https://monespace.fw-b.be/</a:t>
            </a:r>
            <a:r>
              <a:rPr lang="fr-FR" sz="2400">
                <a:solidFill>
                  <a:srgbClr val="49C5B6"/>
                </a:solidFill>
              </a:rPr>
              <a:t>  </a:t>
            </a:r>
          </a:p>
          <a:p>
            <a:pPr marL="0" indent="0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97307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43"/>
          <p:cNvSpPr txBox="1">
            <a:spLocks noGrp="1"/>
          </p:cNvSpPr>
          <p:nvPr>
            <p:ph type="title"/>
          </p:nvPr>
        </p:nvSpPr>
        <p:spPr>
          <a:xfrm>
            <a:off x="292308" y="1858780"/>
            <a:ext cx="3620917" cy="1588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rgbClr val="932961"/>
                </a:solidFill>
              </a:rPr>
              <a:t>Etape 2</a:t>
            </a:r>
            <a:endParaRPr sz="7000">
              <a:solidFill>
                <a:srgbClr val="932961"/>
              </a:solidFill>
            </a:endParaRPr>
          </a:p>
        </p:txBody>
      </p:sp>
      <p:sp>
        <p:nvSpPr>
          <p:cNvPr id="1132" name="Google Shape;1132;p43"/>
          <p:cNvSpPr txBox="1">
            <a:spLocks noGrp="1"/>
          </p:cNvSpPr>
          <p:nvPr>
            <p:ph type="ctrTitle" idx="2"/>
          </p:nvPr>
        </p:nvSpPr>
        <p:spPr>
          <a:xfrm>
            <a:off x="3786845" y="2310431"/>
            <a:ext cx="5230775" cy="9799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chemeClr val="bg1"/>
                </a:solidFill>
              </a:rPr>
              <a:t>Du 27/01 au 14/02 </a:t>
            </a:r>
            <a:r>
              <a:rPr lang="fr-FR" sz="3600">
                <a:solidFill>
                  <a:schemeClr val="bg1"/>
                </a:solidFill>
              </a:rPr>
              <a:t>inclus</a:t>
            </a:r>
          </a:p>
        </p:txBody>
      </p:sp>
    </p:spTree>
    <p:extLst>
      <p:ext uri="{BB962C8B-B14F-4D97-AF65-F5344CB8AC3E}">
        <p14:creationId xmlns:p14="http://schemas.microsoft.com/office/powerpoint/2010/main" val="156261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" grpId="0"/>
      <p:bldP spid="11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297175"/>
            <a:ext cx="72940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rgbClr val="93296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Etape 2</a:t>
            </a:r>
          </a:p>
          <a:p>
            <a:endParaRPr lang="fr-FR" sz="2400" b="1">
              <a:solidFill>
                <a:srgbClr val="932961"/>
              </a:solidFill>
              <a:latin typeface="+mn-lt"/>
            </a:endParaRP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754961"/>
            <a:ext cx="7280275" cy="25781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Les parents </a:t>
            </a:r>
            <a:r>
              <a:rPr lang="fr-FR" sz="2400" u="sng"/>
              <a:t>déposent le formulaire</a:t>
            </a:r>
            <a:r>
              <a:rPr lang="fr-FR" sz="2400"/>
              <a:t> dans l’école du premier choix contre accusé de réception, et ce même si le volet confidentiel a été introduit de manière électronique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Les parents ont la possibilité de </a:t>
            </a:r>
            <a:r>
              <a:rPr lang="fr-FR" sz="2400" u="sng"/>
              <a:t>mandater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document </a:t>
            </a:r>
            <a:r>
              <a:rPr lang="fr-FR" sz="2400" u="sng"/>
              <a:t>perdu ou pas reçu</a:t>
            </a:r>
            <a:r>
              <a:rPr lang="fr-FR" sz="2400"/>
              <a:t>, duplicata dans l’école de 1ère préférence ou à l’Administration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23341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43"/>
          <p:cNvSpPr txBox="1">
            <a:spLocks noGrp="1"/>
          </p:cNvSpPr>
          <p:nvPr>
            <p:ph type="title"/>
          </p:nvPr>
        </p:nvSpPr>
        <p:spPr>
          <a:xfrm>
            <a:off x="292308" y="1858780"/>
            <a:ext cx="3620917" cy="1588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rgbClr val="932961"/>
                </a:solidFill>
              </a:rPr>
              <a:t>Etape 3</a:t>
            </a:r>
            <a:endParaRPr sz="7000">
              <a:solidFill>
                <a:srgbClr val="932961"/>
              </a:solidFill>
            </a:endParaRPr>
          </a:p>
        </p:txBody>
      </p:sp>
      <p:sp>
        <p:nvSpPr>
          <p:cNvPr id="1132" name="Google Shape;1132;p43"/>
          <p:cNvSpPr txBox="1">
            <a:spLocks noGrp="1"/>
          </p:cNvSpPr>
          <p:nvPr>
            <p:ph type="ctrTitle" idx="2"/>
          </p:nvPr>
        </p:nvSpPr>
        <p:spPr>
          <a:xfrm>
            <a:off x="3462729" y="2310431"/>
            <a:ext cx="5554892" cy="9799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chemeClr val="bg1"/>
                </a:solidFill>
              </a:rPr>
              <a:t>Gestion des inscriptions </a:t>
            </a:r>
            <a:br>
              <a:rPr lang="fr-FR">
                <a:solidFill>
                  <a:schemeClr val="bg1"/>
                </a:solidFill>
              </a:rPr>
            </a:br>
            <a:r>
              <a:rPr lang="fr-FR">
                <a:solidFill>
                  <a:schemeClr val="bg1"/>
                </a:solidFill>
              </a:rPr>
              <a:t>dans les écoles secondaires</a:t>
            </a:r>
            <a:endParaRPr lang="fr-FR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" grpId="0"/>
      <p:bldP spid="11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>
          <a:extLst>
            <a:ext uri="{FF2B5EF4-FFF2-40B4-BE49-F238E27FC236}">
              <a16:creationId xmlns:a16="http://schemas.microsoft.com/office/drawing/2014/main" id="{8727C6C6-3062-0BD4-3897-DC0616850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7CA6F2B4-B1B4-B26A-5988-FD48D13F2FC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22298"/>
            <a:ext cx="7280275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b="1">
                <a:solidFill>
                  <a:srgbClr val="932961"/>
                </a:solidFill>
              </a:rPr>
              <a:t>Pour rappel, si l’école est considérée comme « présumée incomplète » : 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fr-FR" sz="2400"/>
          </a:p>
          <a:p>
            <a:pPr marL="719138" lvl="5" indent="-358775" algn="l">
              <a:buSzPct val="90000"/>
              <a:buFont typeface="Courier New" panose="02070309020205020404" pitchFamily="49" charset="0"/>
              <a:buChar char="o"/>
            </a:pPr>
            <a:r>
              <a:rPr lang="fr-FR" sz="1600"/>
              <a:t>Elle sera tenue d’inscrire l’ensemble des élèves en demande durant la période d’inscription et ce, même si elle dépasse sa capacité de places déclarées. </a:t>
            </a:r>
          </a:p>
          <a:p>
            <a:pPr marL="719138" lvl="7" indent="-358775" algn="l">
              <a:buSzPct val="90000"/>
              <a:buFont typeface="Courier New" panose="02070309020205020404" pitchFamily="49" charset="0"/>
              <a:buChar char="o"/>
            </a:pPr>
            <a:endParaRPr lang="fr-FR" sz="1600"/>
          </a:p>
          <a:p>
            <a:pPr marL="719138" lvl="7" indent="-358775" algn="l">
              <a:buSzPct val="90000"/>
              <a:buFont typeface="Courier New" panose="02070309020205020404" pitchFamily="49" charset="0"/>
              <a:buChar char="o"/>
            </a:pPr>
            <a:r>
              <a:rPr lang="fr-FR" sz="1600"/>
              <a:t>Aucun classement ne sera réalisé pour départager les demandes, hormis pour l’immersion.</a:t>
            </a:r>
          </a:p>
          <a:p>
            <a:pPr marL="719138" lvl="7" indent="-358775" algn="l">
              <a:buSzPct val="90000"/>
              <a:buFont typeface="Courier New" panose="02070309020205020404" pitchFamily="49" charset="0"/>
              <a:buChar char="o"/>
            </a:pPr>
            <a:endParaRPr lang="fr-FR" sz="1600"/>
          </a:p>
          <a:p>
            <a:pPr marL="719138" lvl="7" indent="-358775" algn="l">
              <a:buSzPct val="90000"/>
              <a:buFont typeface="Courier New" panose="02070309020205020404" pitchFamily="49" charset="0"/>
              <a:buChar char="o"/>
            </a:pPr>
            <a:r>
              <a:rPr lang="fr-FR" sz="1600"/>
              <a:t>L’encodage des demandes d’inscription sera alors réduit au strict minimum et sera donc plus rapide.</a:t>
            </a:r>
          </a:p>
          <a:p>
            <a:pPr marL="719138" lvl="7" indent="-358775" algn="l">
              <a:buSzPct val="90000"/>
              <a:buFont typeface="Courier New" panose="02070309020205020404" pitchFamily="49" charset="0"/>
              <a:buChar char="o"/>
            </a:pPr>
            <a:endParaRPr lang="fr-FR" sz="1600"/>
          </a:p>
          <a:p>
            <a:pPr marL="719138" lvl="7" indent="-358775" algn="l">
              <a:buSzPct val="90000"/>
              <a:buFont typeface="Courier New" panose="02070309020205020404" pitchFamily="49" charset="0"/>
              <a:buChar char="o"/>
            </a:pPr>
            <a:r>
              <a:rPr lang="fr-FR" sz="1600"/>
              <a:t>La liste des écoles présumées incomplètes est communiquée avant la période d’inscription par la FWB</a:t>
            </a:r>
          </a:p>
          <a:p>
            <a:pPr marL="719138" lvl="7" indent="-358775" algn="l">
              <a:buSzPct val="90000"/>
              <a:buFont typeface="Courier New" panose="02070309020205020404" pitchFamily="49" charset="0"/>
              <a:buChar char="o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46352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9095"/>
            <a:ext cx="72940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rgbClr val="93296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Trois régimes selon la situation de l’école secondaire au </a:t>
            </a:r>
            <a:r>
              <a:rPr lang="fr-FR" sz="2400" b="1" u="sng">
                <a:solidFill>
                  <a:srgbClr val="93296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14/02/2025</a:t>
            </a:r>
          </a:p>
          <a:p>
            <a:endParaRPr lang="fr-FR" sz="2400" b="1">
              <a:solidFill>
                <a:srgbClr val="93296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303600"/>
            <a:ext cx="7280275" cy="34775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école « </a:t>
            </a:r>
            <a:r>
              <a:rPr lang="fr-FR" sz="2400" u="sng"/>
              <a:t>incomplète</a:t>
            </a:r>
            <a:r>
              <a:rPr lang="fr-FR" sz="2400"/>
              <a:t> », l’école inscrit les élèves à concurrence du nombre de FUI reçus (max 102%)</a:t>
            </a:r>
          </a:p>
          <a:p>
            <a:pPr marL="649288" lvl="0" indent="-285750">
              <a:lnSpc>
                <a:spcPct val="150000"/>
              </a:lnSpc>
              <a:buFont typeface="Wingdings 3" panose="05040102010807070707" pitchFamily="18" charset="2"/>
              <a:buChar char=""/>
            </a:pPr>
            <a:r>
              <a:rPr lang="fr-FR" sz="2400" b="1">
                <a:solidFill>
                  <a:schemeClr val="accent1"/>
                </a:solidFill>
                <a:latin typeface="+mj-lt"/>
              </a:rPr>
              <a:t>situation 1A</a:t>
            </a: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331657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ABF0ED-FDB6-3988-C1F7-529B40B6A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823" y="1140190"/>
            <a:ext cx="8619344" cy="21585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>
                <a:solidFill>
                  <a:srgbClr val="49C5B6"/>
                </a:solidFill>
              </a:rPr>
              <a:t>S’inscrire en première année commune </a:t>
            </a:r>
          </a:p>
          <a:p>
            <a:pPr>
              <a:lnSpc>
                <a:spcPct val="150000"/>
              </a:lnSpc>
            </a:pPr>
            <a:r>
              <a:rPr lang="fr-FR" sz="2400">
                <a:solidFill>
                  <a:srgbClr val="49C5B6"/>
                </a:solidFill>
              </a:rPr>
              <a:t>de l’enseignement secondaire pour l’année scolaire </a:t>
            </a:r>
          </a:p>
          <a:p>
            <a:r>
              <a:rPr lang="fr-FR" sz="5000">
                <a:solidFill>
                  <a:srgbClr val="49C5B6"/>
                </a:solidFill>
              </a:rPr>
              <a:t>2025-2026</a:t>
            </a:r>
          </a:p>
        </p:txBody>
      </p:sp>
    </p:spTree>
    <p:extLst>
      <p:ext uri="{BB962C8B-B14F-4D97-AF65-F5344CB8AC3E}">
        <p14:creationId xmlns:p14="http://schemas.microsoft.com/office/powerpoint/2010/main" val="1876740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04440"/>
            <a:ext cx="7280275" cy="34775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école « </a:t>
            </a:r>
            <a:r>
              <a:rPr lang="fr-FR" sz="2400" u="sng"/>
              <a:t>présumée incomplète</a:t>
            </a:r>
            <a:r>
              <a:rPr lang="fr-FR" sz="2400"/>
              <a:t> », l’école a dû inscrire tous les élèves dont les parents se sont présentés lors de la période d’enregistrement</a:t>
            </a:r>
          </a:p>
          <a:p>
            <a:pPr marL="649288" lvl="0" indent="-285750">
              <a:lnSpc>
                <a:spcPct val="150000"/>
              </a:lnSpc>
              <a:buFont typeface="Wingdings 3" panose="05040102010807070707" pitchFamily="18" charset="2"/>
              <a:buChar char=""/>
            </a:pPr>
            <a:r>
              <a:rPr lang="fr-FR" sz="2400" b="1">
                <a:solidFill>
                  <a:schemeClr val="accent1"/>
                </a:solidFill>
                <a:latin typeface="+mj-lt"/>
              </a:rPr>
              <a:t>situation 1B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école « </a:t>
            </a:r>
            <a:r>
              <a:rPr lang="fr-FR" sz="2400" u="sng"/>
              <a:t>complète</a:t>
            </a:r>
            <a:r>
              <a:rPr lang="fr-FR" sz="2400"/>
              <a:t> », l’école inscrit à concurrence de 80% des places disponibles </a:t>
            </a:r>
          </a:p>
          <a:p>
            <a:pPr marL="649288" lvl="0" indent="-285750">
              <a:lnSpc>
                <a:spcPct val="150000"/>
              </a:lnSpc>
              <a:buFont typeface="Wingdings 3" panose="05040102010807070707" pitchFamily="18" charset="2"/>
              <a:buChar char=""/>
            </a:pPr>
            <a:r>
              <a:rPr lang="fr-FR" sz="2400" b="1">
                <a:solidFill>
                  <a:schemeClr val="accent1"/>
                </a:solidFill>
                <a:latin typeface="+mj-lt"/>
              </a:rPr>
              <a:t>situation 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883162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9095"/>
            <a:ext cx="72940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 1A </a:t>
            </a:r>
          </a:p>
          <a:p>
            <a:endParaRPr lang="fr-FR" sz="2400" b="1">
              <a:solidFill>
                <a:srgbClr val="93296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876880"/>
            <a:ext cx="7424054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Ecole « </a:t>
            </a:r>
            <a:r>
              <a:rPr lang="fr-FR" sz="2400" u="sng"/>
              <a:t>incomplète</a:t>
            </a:r>
            <a:r>
              <a:rPr lang="fr-FR" sz="2400"/>
              <a:t> » (avec suffisamment de places)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49288" lvl="0" indent="-285750">
              <a:buFont typeface="Wingdings 3" panose="05040102010807070707" pitchFamily="18" charset="2"/>
              <a:buChar char=""/>
            </a:pPr>
            <a:r>
              <a:rPr lang="fr-FR" sz="2400">
                <a:solidFill>
                  <a:schemeClr val="accent1"/>
                </a:solidFill>
              </a:rPr>
              <a:t>inscription de </a:t>
            </a:r>
            <a:r>
              <a:rPr lang="fr-FR" sz="2400" u="sng">
                <a:solidFill>
                  <a:schemeClr val="accent1"/>
                </a:solidFill>
              </a:rPr>
              <a:t>tous</a:t>
            </a:r>
            <a:r>
              <a:rPr lang="fr-FR" sz="2400">
                <a:solidFill>
                  <a:schemeClr val="accent1"/>
                </a:solidFill>
              </a:rPr>
              <a:t> les enfants après adhésion des parents aux projets et règlements de l’école, à concurrence de max. 102%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0" lvl="0" indent="0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169611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7">
            <a:extLst>
              <a:ext uri="{FF2B5EF4-FFF2-40B4-BE49-F238E27FC236}">
                <a16:creationId xmlns:a16="http://schemas.microsoft.com/office/drawing/2014/main" id="{C2DD866D-F046-40EE-F497-A8AB574164E0}"/>
              </a:ext>
            </a:extLst>
          </p:cNvPr>
          <p:cNvSpPr txBox="1"/>
          <p:nvPr/>
        </p:nvSpPr>
        <p:spPr>
          <a:xfrm>
            <a:off x="853068" y="419095"/>
            <a:ext cx="72940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 1B </a:t>
            </a:r>
          </a:p>
          <a:p>
            <a:endParaRPr lang="fr-FR" sz="2400" b="1">
              <a:solidFill>
                <a:srgbClr val="93296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Google Shape;662;p34">
            <a:extLst>
              <a:ext uri="{FF2B5EF4-FFF2-40B4-BE49-F238E27FC236}">
                <a16:creationId xmlns:a16="http://schemas.microsoft.com/office/drawing/2014/main" id="{D2E4A2E9-3125-8FA9-75AF-01B958D8618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876880"/>
            <a:ext cx="7280275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Ecole « </a:t>
            </a:r>
            <a:r>
              <a:rPr lang="fr-FR" sz="2400" u="sng"/>
              <a:t>présumée incomplète</a:t>
            </a:r>
            <a:r>
              <a:rPr lang="fr-FR" sz="2400"/>
              <a:t> » (l’école </a:t>
            </a:r>
            <a:r>
              <a:rPr lang="fr-FR" sz="2400" u="sng"/>
              <a:t>décide</a:t>
            </a:r>
            <a:r>
              <a:rPr lang="fr-FR" sz="2400"/>
              <a:t> de bénéficier de la présomption si elle se trouve dans les conditions)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49288" lvl="0" indent="-285750">
              <a:buFont typeface="Wingdings 3" panose="05040102010807070707" pitchFamily="18" charset="2"/>
              <a:buChar char=""/>
            </a:pPr>
            <a:r>
              <a:rPr lang="fr-FR" sz="2400">
                <a:solidFill>
                  <a:schemeClr val="accent1"/>
                </a:solidFill>
              </a:rPr>
              <a:t>inscription de </a:t>
            </a:r>
            <a:r>
              <a:rPr lang="fr-FR" sz="2400" u="sng">
                <a:solidFill>
                  <a:schemeClr val="accent1"/>
                </a:solidFill>
              </a:rPr>
              <a:t>tous</a:t>
            </a:r>
            <a:r>
              <a:rPr lang="fr-FR" sz="2400">
                <a:solidFill>
                  <a:schemeClr val="accent1"/>
                </a:solidFill>
              </a:rPr>
              <a:t> les enfants après adhésion des parents aux projets et règlements de l’école</a:t>
            </a: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649288" lvl="0" indent="-285750">
              <a:buFont typeface="Wingdings 3" panose="05040102010807070707" pitchFamily="18" charset="2"/>
              <a:buChar char=""/>
            </a:pPr>
            <a:r>
              <a:rPr lang="fr-FR" sz="2400">
                <a:solidFill>
                  <a:schemeClr val="accent1"/>
                </a:solidFill>
              </a:rPr>
              <a:t>Aucune limite dans le nombre d’enfants inscrits</a:t>
            </a: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0" lvl="0" indent="0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70575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7">
            <a:extLst>
              <a:ext uri="{FF2B5EF4-FFF2-40B4-BE49-F238E27FC236}">
                <a16:creationId xmlns:a16="http://schemas.microsoft.com/office/drawing/2014/main" id="{1FCB1C21-B30A-8DC3-3485-E5B4B703D620}"/>
              </a:ext>
            </a:extLst>
          </p:cNvPr>
          <p:cNvSpPr txBox="1"/>
          <p:nvPr/>
        </p:nvSpPr>
        <p:spPr>
          <a:xfrm>
            <a:off x="853068" y="408935"/>
            <a:ext cx="72940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 2 </a:t>
            </a:r>
          </a:p>
          <a:p>
            <a:endParaRPr lang="fr-FR" sz="2400" b="1">
              <a:solidFill>
                <a:srgbClr val="93296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Google Shape;662;p34">
            <a:extLst>
              <a:ext uri="{FF2B5EF4-FFF2-40B4-BE49-F238E27FC236}">
                <a16:creationId xmlns:a16="http://schemas.microsoft.com/office/drawing/2014/main" id="{715743ED-4F3C-BCE2-95C0-199F66F18FD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866720"/>
            <a:ext cx="7280275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Ecole « </a:t>
            </a:r>
            <a:r>
              <a:rPr lang="fr-FR" sz="2400" u="sng"/>
              <a:t>complète</a:t>
            </a:r>
            <a:r>
              <a:rPr lang="fr-FR" sz="2400"/>
              <a:t> » (comptant plus de demandes que de places)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49288" lvl="0" indent="-285750">
              <a:buFont typeface="Wingdings 3" panose="05040102010807070707" pitchFamily="18" charset="2"/>
              <a:buChar char=""/>
            </a:pPr>
            <a:r>
              <a:rPr lang="fr-FR" sz="2400">
                <a:solidFill>
                  <a:schemeClr val="accent1"/>
                </a:solidFill>
              </a:rPr>
              <a:t>On attribue à chaque élève un indice composite (voir ci-dessous)</a:t>
            </a: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649288" lvl="0" indent="-285750">
              <a:buFont typeface="Wingdings 3" panose="05040102010807070707" pitchFamily="18" charset="2"/>
              <a:buChar char=""/>
            </a:pPr>
            <a:r>
              <a:rPr lang="fr-FR" sz="2400">
                <a:solidFill>
                  <a:schemeClr val="accent1"/>
                </a:solidFill>
              </a:rPr>
              <a:t>On classe les élèves selon cet indice</a:t>
            </a: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649288" lvl="0" indent="-285750">
              <a:buFont typeface="Wingdings 3" panose="05040102010807070707" pitchFamily="18" charset="2"/>
              <a:buChar char=""/>
            </a:pPr>
            <a:r>
              <a:rPr lang="fr-FR" sz="2400">
                <a:solidFill>
                  <a:schemeClr val="accent1"/>
                </a:solidFill>
              </a:rPr>
              <a:t>On attribue les places disponibles en trois temps : …</a:t>
            </a: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0" lvl="0" indent="0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1261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29255"/>
            <a:ext cx="72940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 2 (suite) </a:t>
            </a:r>
          </a:p>
          <a:p>
            <a:endParaRPr lang="fr-FR" sz="2400" b="1">
              <a:solidFill>
                <a:srgbClr val="93296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887040"/>
            <a:ext cx="7280275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On attribue les places disponibles en trois temps selon l’ordre décroissant des indices composites 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706438" lvl="0" indent="-342900">
              <a:buFont typeface="+mj-lt"/>
              <a:buAutoNum type="arabicPeriod"/>
            </a:pPr>
            <a:r>
              <a:rPr lang="fr-FR" sz="2400">
                <a:solidFill>
                  <a:schemeClr val="tx1">
                    <a:lumMod val="50000"/>
                  </a:schemeClr>
                </a:solidFill>
              </a:rPr>
              <a:t>49,4% des places aux prioritaires (voir ci-dessous)</a:t>
            </a:r>
          </a:p>
          <a:p>
            <a:pPr marL="706438" lvl="0" indent="-342900">
              <a:buFont typeface="+mj-lt"/>
              <a:buAutoNum type="arabicPeriod"/>
            </a:pPr>
            <a:endParaRPr lang="fr-FR" sz="2400">
              <a:solidFill>
                <a:schemeClr val="tx1">
                  <a:lumMod val="50000"/>
                </a:schemeClr>
              </a:solidFill>
            </a:endParaRPr>
          </a:p>
          <a:p>
            <a:pPr marL="706438" lvl="0" indent="-342900">
              <a:buFont typeface="+mj-lt"/>
              <a:buAutoNum type="arabicPeriod"/>
            </a:pPr>
            <a:r>
              <a:rPr lang="fr-FR" sz="2400">
                <a:solidFill>
                  <a:schemeClr val="tx1">
                    <a:lumMod val="50000"/>
                  </a:schemeClr>
                </a:solidFill>
              </a:rPr>
              <a:t>20,4% (si demande) aux élèves provenant d’écoles à indice socio-économique défavorisé</a:t>
            </a: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306378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22298"/>
            <a:ext cx="7280275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20738" lvl="0" indent="-457200">
              <a:buFont typeface="+mj-lt"/>
              <a:buAutoNum type="arabicPeriod" startAt="3"/>
            </a:pPr>
            <a:r>
              <a:rPr lang="fr-FR" sz="2400">
                <a:solidFill>
                  <a:schemeClr val="tx1">
                    <a:lumMod val="50000"/>
                  </a:schemeClr>
                </a:solidFill>
              </a:rPr>
              <a:t>Si le quota de 20,4% est atteint, 10,2% de places aux élèves non-ISEF</a:t>
            </a:r>
          </a:p>
          <a:p>
            <a:pPr marL="706438" lvl="0" indent="-342900">
              <a:buFont typeface="+mj-lt"/>
              <a:buAutoNum type="arabicPeriod" startAt="3"/>
            </a:pPr>
            <a:endParaRPr lang="fr-FR" sz="2400">
              <a:solidFill>
                <a:schemeClr val="tx1">
                  <a:lumMod val="50000"/>
                </a:schemeClr>
              </a:solidFill>
            </a:endParaRPr>
          </a:p>
          <a:p>
            <a:pPr marL="706438" lvl="0" indent="-342900">
              <a:buFont typeface="+mj-lt"/>
              <a:buAutoNum type="arabicPeriod" startAt="3"/>
            </a:pPr>
            <a:r>
              <a:rPr lang="fr-FR" sz="2400">
                <a:solidFill>
                  <a:schemeClr val="tx1">
                    <a:lumMod val="50000"/>
                  </a:schemeClr>
                </a:solidFill>
              </a:rPr>
              <a:t> Aux autres : </a:t>
            </a:r>
          </a:p>
          <a:p>
            <a:pPr marL="363538" lvl="0" indent="0"/>
            <a:r>
              <a:rPr lang="fr-FR" sz="1600">
                <a:solidFill>
                  <a:schemeClr val="tx1">
                    <a:lumMod val="50000"/>
                  </a:schemeClr>
                </a:solidFill>
              </a:rPr>
              <a:t>- Elèves prioritaires non-repris dans les 49,4%</a:t>
            </a:r>
          </a:p>
          <a:p>
            <a:pPr marL="363538" lvl="0" indent="0"/>
            <a:r>
              <a:rPr lang="fr-FR" sz="1600">
                <a:solidFill>
                  <a:schemeClr val="tx1">
                    <a:lumMod val="50000"/>
                  </a:schemeClr>
                </a:solidFill>
              </a:rPr>
              <a:t>- Autres élèves, ISEF ou non, dans l’ordre de leur classement suivant l’indice composite</a:t>
            </a: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0" lvl="0" indent="0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1144364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349320"/>
            <a:ext cx="7280275" cy="28179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Chaque élève reçoit un </a:t>
            </a:r>
            <a:r>
              <a:rPr lang="fr-FR" sz="2400" u="sng"/>
              <a:t>indice composite</a:t>
            </a:r>
            <a:r>
              <a:rPr lang="fr-FR" sz="2400"/>
              <a:t> qui est calculé sur la base de </a:t>
            </a:r>
            <a:r>
              <a:rPr lang="fr-FR" sz="2400" b="1">
                <a:solidFill>
                  <a:schemeClr val="accent1"/>
                </a:solidFill>
                <a:latin typeface="+mj-lt"/>
              </a:rPr>
              <a:t>8 critères</a:t>
            </a:r>
          </a:p>
        </p:txBody>
      </p:sp>
      <p:sp>
        <p:nvSpPr>
          <p:cNvPr id="2" name="Google Shape;659;p34">
            <a:extLst>
              <a:ext uri="{FF2B5EF4-FFF2-40B4-BE49-F238E27FC236}">
                <a16:creationId xmlns:a16="http://schemas.microsoft.com/office/drawing/2014/main" id="{B1A1A946-4559-93CE-DA29-EC9678DC04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6362" y="61865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Calcul des pondérations </a:t>
            </a:r>
          </a:p>
        </p:txBody>
      </p:sp>
    </p:spTree>
    <p:extLst>
      <p:ext uri="{BB962C8B-B14F-4D97-AF65-F5344CB8AC3E}">
        <p14:creationId xmlns:p14="http://schemas.microsoft.com/office/powerpoint/2010/main" val="369049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7">
            <a:extLst>
              <a:ext uri="{FF2B5EF4-FFF2-40B4-BE49-F238E27FC236}">
                <a16:creationId xmlns:a16="http://schemas.microsoft.com/office/drawing/2014/main" id="{3AA08AE8-27F2-04DC-F534-058AD9F45DF6}"/>
              </a:ext>
            </a:extLst>
          </p:cNvPr>
          <p:cNvSpPr txBox="1"/>
          <p:nvPr/>
        </p:nvSpPr>
        <p:spPr>
          <a:xfrm>
            <a:off x="853067" y="425009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24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</a:t>
            </a:r>
          </a:p>
        </p:txBody>
      </p:sp>
      <p:sp>
        <p:nvSpPr>
          <p:cNvPr id="25" name="Google Shape;662;p34">
            <a:extLst>
              <a:ext uri="{FF2B5EF4-FFF2-40B4-BE49-F238E27FC236}">
                <a16:creationId xmlns:a16="http://schemas.microsoft.com/office/drawing/2014/main" id="{960C86B3-EE0B-40EC-F948-C6E2DDE2301D}"/>
              </a:ext>
            </a:extLst>
          </p:cNvPr>
          <p:cNvSpPr txBox="1">
            <a:spLocks/>
          </p:cNvSpPr>
          <p:nvPr/>
        </p:nvSpPr>
        <p:spPr>
          <a:xfrm>
            <a:off x="866878" y="877859"/>
            <a:ext cx="7280275" cy="21608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Un indice pour les 5 écoles reprises dans les 5 premières </a:t>
            </a:r>
            <a:r>
              <a:rPr lang="fr-FR" sz="2400" u="sng"/>
              <a:t>préférences</a:t>
            </a:r>
            <a:r>
              <a:rPr lang="fr-FR" sz="2400"/>
              <a:t> (de </a:t>
            </a:r>
            <a:r>
              <a:rPr lang="fr-FR" sz="2400" i="1"/>
              <a:t>1,5</a:t>
            </a:r>
            <a:r>
              <a:rPr lang="fr-FR" sz="2400"/>
              <a:t> à </a:t>
            </a:r>
            <a:r>
              <a:rPr lang="fr-FR" sz="2400" i="1"/>
              <a:t>1,1</a:t>
            </a:r>
            <a:r>
              <a:rPr lang="fr-FR" sz="240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200" i="1"/>
              <a:t>1,5</a:t>
            </a:r>
            <a:r>
              <a:rPr lang="fr-FR" sz="2200"/>
              <a:t> pour l’école de 1</a:t>
            </a:r>
            <a:r>
              <a:rPr lang="fr-FR" sz="2200" baseline="30000"/>
              <a:t>ère</a:t>
            </a:r>
            <a:r>
              <a:rPr lang="fr-FR" sz="2200"/>
              <a:t> préférence (calcul effectué par l’école)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2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200" i="1"/>
              <a:t>1,4</a:t>
            </a:r>
            <a:r>
              <a:rPr lang="fr-FR" sz="2200"/>
              <a:t> à </a:t>
            </a:r>
            <a:r>
              <a:rPr lang="fr-FR" sz="2200" i="1"/>
              <a:t>1,1</a:t>
            </a:r>
            <a:r>
              <a:rPr lang="fr-FR" sz="2200"/>
              <a:t> pour les suivantes (calcul effectué par la </a:t>
            </a:r>
            <a:r>
              <a:rPr lang="fr-FR" sz="2200" i="1" err="1"/>
              <a:t>CoGI</a:t>
            </a:r>
            <a:r>
              <a:rPr lang="fr-FR" sz="2200" i="1"/>
              <a:t>*</a:t>
            </a:r>
            <a:r>
              <a:rPr lang="fr-FR" sz="2200"/>
              <a:t>)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2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200" i="1"/>
              <a:t>1</a:t>
            </a:r>
            <a:r>
              <a:rPr lang="fr-FR" sz="2200"/>
              <a:t> à partir de la 6ème école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5161208-17ED-9B69-836D-F22FD6100E68}"/>
              </a:ext>
            </a:extLst>
          </p:cNvPr>
          <p:cNvSpPr txBox="1"/>
          <p:nvPr/>
        </p:nvSpPr>
        <p:spPr>
          <a:xfrm>
            <a:off x="4020933" y="4483929"/>
            <a:ext cx="41262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i="1">
                <a:solidFill>
                  <a:schemeClr val="bg2">
                    <a:lumMod val="50000"/>
                  </a:schemeClr>
                </a:solidFill>
              </a:rPr>
              <a:t>* Commission de Gouvernance des Inscriptions</a:t>
            </a:r>
          </a:p>
        </p:txBody>
      </p:sp>
      <p:sp>
        <p:nvSpPr>
          <p:cNvPr id="27" name="Google Shape;662;p34">
            <a:extLst>
              <a:ext uri="{FF2B5EF4-FFF2-40B4-BE49-F238E27FC236}">
                <a16:creationId xmlns:a16="http://schemas.microsoft.com/office/drawing/2014/main" id="{954BAF7F-767E-1FD6-2459-8168BB073B16}"/>
              </a:ext>
            </a:extLst>
          </p:cNvPr>
          <p:cNvSpPr txBox="1">
            <a:spLocks/>
          </p:cNvSpPr>
          <p:nvPr/>
        </p:nvSpPr>
        <p:spPr>
          <a:xfrm>
            <a:off x="866878" y="427513"/>
            <a:ext cx="1398802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0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17">
            <a:extLst>
              <a:ext uri="{FF2B5EF4-FFF2-40B4-BE49-F238E27FC236}">
                <a16:creationId xmlns:a16="http://schemas.microsoft.com/office/drawing/2014/main" id="{BAA48B5F-AF64-84F7-926A-1890D22AAE7C}"/>
              </a:ext>
            </a:extLst>
          </p:cNvPr>
          <p:cNvSpPr txBox="1"/>
          <p:nvPr/>
        </p:nvSpPr>
        <p:spPr>
          <a:xfrm>
            <a:off x="853067" y="419929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24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</a:t>
            </a:r>
          </a:p>
        </p:txBody>
      </p:sp>
      <p:sp>
        <p:nvSpPr>
          <p:cNvPr id="24" name="Google Shape;662;p34">
            <a:extLst>
              <a:ext uri="{FF2B5EF4-FFF2-40B4-BE49-F238E27FC236}">
                <a16:creationId xmlns:a16="http://schemas.microsoft.com/office/drawing/2014/main" id="{4F9AB69F-F0F0-6DA4-A663-8B69262AF94F}"/>
              </a:ext>
            </a:extLst>
          </p:cNvPr>
          <p:cNvSpPr txBox="1">
            <a:spLocks/>
          </p:cNvSpPr>
          <p:nvPr/>
        </p:nvSpPr>
        <p:spPr>
          <a:xfrm>
            <a:off x="866878" y="872779"/>
            <a:ext cx="7280275" cy="21608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Proximité </a:t>
            </a:r>
            <a:r>
              <a:rPr lang="fr-FR" sz="2400" u="sng"/>
              <a:t>domicile</a:t>
            </a:r>
            <a:r>
              <a:rPr lang="fr-FR" sz="2400"/>
              <a:t> - école </a:t>
            </a:r>
            <a:r>
              <a:rPr lang="fr-FR" sz="2400" u="sng"/>
              <a:t>fondamentale</a:t>
            </a:r>
          </a:p>
          <a:p>
            <a:pPr marL="0" indent="0"/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/>
              <a:t> </a:t>
            </a:r>
            <a:r>
              <a:rPr lang="fr-FR" sz="2400" i="1"/>
              <a:t>1,3</a:t>
            </a:r>
            <a:r>
              <a:rPr lang="fr-FR" sz="2400"/>
              <a:t> si école fondamentale la plus proche au sein du réseau choisie dans le fondamental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/>
              <a:t> </a:t>
            </a:r>
            <a:r>
              <a:rPr lang="fr-FR" sz="2400" i="1"/>
              <a:t>1,23</a:t>
            </a:r>
            <a:r>
              <a:rPr lang="fr-FR" sz="2400"/>
              <a:t> si 2</a:t>
            </a:r>
            <a:r>
              <a:rPr lang="fr-FR" sz="2400" baseline="30000"/>
              <a:t>e</a:t>
            </a:r>
            <a:r>
              <a:rPr lang="fr-FR" sz="2400"/>
              <a:t>; </a:t>
            </a:r>
            <a:r>
              <a:rPr lang="fr-FR" sz="2400" i="1"/>
              <a:t>1,17</a:t>
            </a:r>
            <a:r>
              <a:rPr lang="fr-FR" sz="2400"/>
              <a:t> si 3</a:t>
            </a:r>
            <a:r>
              <a:rPr lang="fr-FR" sz="2400" baseline="30000"/>
              <a:t>e</a:t>
            </a:r>
            <a:r>
              <a:rPr lang="fr-FR" sz="2400"/>
              <a:t>; </a:t>
            </a:r>
            <a:r>
              <a:rPr lang="fr-FR" sz="2400" i="1"/>
              <a:t>1,11</a:t>
            </a:r>
            <a:r>
              <a:rPr lang="fr-FR" sz="2400"/>
              <a:t> si 4</a:t>
            </a:r>
            <a:r>
              <a:rPr lang="fr-FR" sz="2400" baseline="30000"/>
              <a:t>e</a:t>
            </a:r>
            <a:r>
              <a:rPr lang="fr-FR" sz="2400"/>
              <a:t>; </a:t>
            </a:r>
            <a:r>
              <a:rPr lang="fr-FR" sz="2400" i="1"/>
              <a:t>1,05</a:t>
            </a:r>
            <a:r>
              <a:rPr lang="fr-FR" sz="2400"/>
              <a:t> si 5</a:t>
            </a:r>
            <a:r>
              <a:rPr lang="fr-FR" sz="2400" baseline="30000"/>
              <a:t>e</a:t>
            </a:r>
            <a:r>
              <a:rPr lang="fr-FR" sz="2400"/>
              <a:t> la plus proche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/>
              <a:t> </a:t>
            </a:r>
            <a:r>
              <a:rPr lang="fr-FR" sz="2400" i="1"/>
              <a:t>1</a:t>
            </a:r>
            <a:r>
              <a:rPr lang="fr-FR" sz="2400"/>
              <a:t> pour les suivantes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  <p:sp>
        <p:nvSpPr>
          <p:cNvPr id="25" name="Google Shape;662;p34">
            <a:extLst>
              <a:ext uri="{FF2B5EF4-FFF2-40B4-BE49-F238E27FC236}">
                <a16:creationId xmlns:a16="http://schemas.microsoft.com/office/drawing/2014/main" id="{F9B32F67-74D5-B1DD-6BF8-693F199C00A1}"/>
              </a:ext>
            </a:extLst>
          </p:cNvPr>
          <p:cNvSpPr txBox="1">
            <a:spLocks/>
          </p:cNvSpPr>
          <p:nvPr/>
        </p:nvSpPr>
        <p:spPr>
          <a:xfrm>
            <a:off x="866878" y="422433"/>
            <a:ext cx="1337842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6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42;p14">
            <a:extLst>
              <a:ext uri="{FF2B5EF4-FFF2-40B4-BE49-F238E27FC236}">
                <a16:creationId xmlns:a16="http://schemas.microsoft.com/office/drawing/2014/main" id="{01EB82A2-1982-C883-3A40-B6C892A85E4B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TextBox 17">
            <a:extLst>
              <a:ext uri="{FF2B5EF4-FFF2-40B4-BE49-F238E27FC236}">
                <a16:creationId xmlns:a16="http://schemas.microsoft.com/office/drawing/2014/main" id="{DBD57CCE-9EF3-6B45-D5F5-FCE6B0760929}"/>
              </a:ext>
            </a:extLst>
          </p:cNvPr>
          <p:cNvSpPr txBox="1"/>
          <p:nvPr/>
        </p:nvSpPr>
        <p:spPr>
          <a:xfrm>
            <a:off x="853067" y="430089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24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</a:t>
            </a:r>
          </a:p>
        </p:txBody>
      </p:sp>
      <p:sp>
        <p:nvSpPr>
          <p:cNvPr id="25" name="Google Shape;662;p34">
            <a:extLst>
              <a:ext uri="{FF2B5EF4-FFF2-40B4-BE49-F238E27FC236}">
                <a16:creationId xmlns:a16="http://schemas.microsoft.com/office/drawing/2014/main" id="{02EFE688-605B-1D83-73A9-F22B7EA9A5B6}"/>
              </a:ext>
            </a:extLst>
          </p:cNvPr>
          <p:cNvSpPr txBox="1">
            <a:spLocks/>
          </p:cNvSpPr>
          <p:nvPr/>
        </p:nvSpPr>
        <p:spPr>
          <a:xfrm>
            <a:off x="866878" y="882939"/>
            <a:ext cx="7280275" cy="21608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Proximité </a:t>
            </a:r>
            <a:r>
              <a:rPr lang="fr-FR" sz="2400" u="sng"/>
              <a:t>domicile</a:t>
            </a:r>
            <a:r>
              <a:rPr lang="fr-FR" sz="2400"/>
              <a:t> - école </a:t>
            </a:r>
            <a:r>
              <a:rPr lang="fr-FR" sz="2400" u="sng"/>
              <a:t>secondaire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1,98</a:t>
            </a:r>
            <a:r>
              <a:rPr lang="fr-FR" sz="2400"/>
              <a:t> si école secondaire la plus proche au sein du réseau choisi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1,79</a:t>
            </a:r>
            <a:r>
              <a:rPr lang="fr-FR" sz="2400"/>
              <a:t> si 2</a:t>
            </a:r>
            <a:r>
              <a:rPr lang="fr-FR" sz="2400" baseline="30000"/>
              <a:t>e</a:t>
            </a:r>
            <a:r>
              <a:rPr lang="fr-FR" sz="2400"/>
              <a:t>; </a:t>
            </a:r>
            <a:r>
              <a:rPr lang="fr-FR" sz="2400" i="1"/>
              <a:t>1,59</a:t>
            </a:r>
            <a:r>
              <a:rPr lang="fr-FR" sz="2400"/>
              <a:t> si 3</a:t>
            </a:r>
            <a:r>
              <a:rPr lang="fr-FR" sz="2400" baseline="30000"/>
              <a:t>e</a:t>
            </a:r>
            <a:r>
              <a:rPr lang="fr-FR" sz="2400"/>
              <a:t>; </a:t>
            </a:r>
            <a:r>
              <a:rPr lang="fr-FR" sz="2400" i="1"/>
              <a:t>1,39</a:t>
            </a:r>
            <a:r>
              <a:rPr lang="fr-FR" sz="2400"/>
              <a:t> si 4</a:t>
            </a:r>
            <a:r>
              <a:rPr lang="fr-FR" sz="2400" baseline="30000"/>
              <a:t>e</a:t>
            </a:r>
            <a:r>
              <a:rPr lang="fr-FR" sz="2400"/>
              <a:t>; </a:t>
            </a:r>
            <a:r>
              <a:rPr lang="fr-FR" sz="2400" i="1"/>
              <a:t>1,19</a:t>
            </a:r>
            <a:r>
              <a:rPr lang="fr-FR" sz="2400"/>
              <a:t> si 5</a:t>
            </a:r>
            <a:r>
              <a:rPr lang="fr-FR" sz="2400" baseline="30000"/>
              <a:t>e</a:t>
            </a:r>
            <a:r>
              <a:rPr lang="fr-FR" sz="2400"/>
              <a:t> la plus proche au sein du réseau choisi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</a:t>
            </a:r>
            <a:r>
              <a:rPr lang="fr-FR" sz="2400"/>
              <a:t> pour les suivantes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  <p:sp>
        <p:nvSpPr>
          <p:cNvPr id="26" name="Google Shape;662;p34">
            <a:extLst>
              <a:ext uri="{FF2B5EF4-FFF2-40B4-BE49-F238E27FC236}">
                <a16:creationId xmlns:a16="http://schemas.microsoft.com/office/drawing/2014/main" id="{FEF0C45F-33DC-0536-858E-32A170B8156C}"/>
              </a:ext>
            </a:extLst>
          </p:cNvPr>
          <p:cNvSpPr txBox="1">
            <a:spLocks/>
          </p:cNvSpPr>
          <p:nvPr/>
        </p:nvSpPr>
        <p:spPr>
          <a:xfrm>
            <a:off x="866878" y="432593"/>
            <a:ext cx="1353082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54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34"/>
          <p:cNvSpPr txBox="1">
            <a:spLocks noGrp="1"/>
          </p:cNvSpPr>
          <p:nvPr>
            <p:ph type="title"/>
          </p:nvPr>
        </p:nvSpPr>
        <p:spPr>
          <a:xfrm>
            <a:off x="796362" y="41545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Avertissement</a:t>
            </a:r>
          </a:p>
        </p:txBody>
      </p:sp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8517632-DEB4-8EF0-0964-09EC89948EE3}"/>
              </a:ext>
            </a:extLst>
          </p:cNvPr>
          <p:cNvSpPr txBox="1"/>
          <p:nvPr/>
        </p:nvSpPr>
        <p:spPr>
          <a:xfrm>
            <a:off x="854611" y="1132813"/>
            <a:ext cx="7339429" cy="267765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>
                <a:solidFill>
                  <a:schemeClr val="accent1"/>
                </a:solidFill>
                <a:latin typeface="+mj-lt"/>
              </a:rPr>
              <a:t>Pour l’inscription dans une école secondaire catholique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>
                <a:solidFill>
                  <a:schemeClr val="accent1"/>
                </a:solidFill>
                <a:latin typeface="+mj-lt"/>
              </a:rPr>
              <a:t>Pour </a:t>
            </a:r>
            <a:r>
              <a:rPr lang="fr-FR" sz="2400" b="1" u="sng">
                <a:solidFill>
                  <a:schemeClr val="accent1"/>
                </a:solidFill>
                <a:latin typeface="+mj-lt"/>
              </a:rPr>
              <a:t>2025-2026</a:t>
            </a:r>
            <a:r>
              <a:rPr lang="fr-FR" sz="2400" b="1">
                <a:solidFill>
                  <a:schemeClr val="accent1"/>
                </a:solidFill>
                <a:latin typeface="+mj-lt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>
              <a:solidFill>
                <a:schemeClr val="accent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>
                <a:solidFill>
                  <a:schemeClr val="accent1"/>
                </a:solidFill>
                <a:latin typeface="+mj-lt"/>
              </a:rPr>
              <a:t>A titre indicatif et sans préjudice de toute autre information</a:t>
            </a:r>
          </a:p>
        </p:txBody>
      </p:sp>
    </p:spTree>
    <p:extLst>
      <p:ext uri="{BB962C8B-B14F-4D97-AF65-F5344CB8AC3E}">
        <p14:creationId xmlns:p14="http://schemas.microsoft.com/office/powerpoint/2010/main" val="252794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>
            <a:extLst>
              <a:ext uri="{FF2B5EF4-FFF2-40B4-BE49-F238E27FC236}">
                <a16:creationId xmlns:a16="http://schemas.microsoft.com/office/drawing/2014/main" id="{E3F82510-E959-2B91-7B5B-696552143ACD}"/>
              </a:ext>
            </a:extLst>
          </p:cNvPr>
          <p:cNvSpPr txBox="1"/>
          <p:nvPr/>
        </p:nvSpPr>
        <p:spPr>
          <a:xfrm>
            <a:off x="853067" y="414849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24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</a:t>
            </a:r>
          </a:p>
        </p:txBody>
      </p:sp>
      <p:sp>
        <p:nvSpPr>
          <p:cNvPr id="6" name="Google Shape;662;p34">
            <a:extLst>
              <a:ext uri="{FF2B5EF4-FFF2-40B4-BE49-F238E27FC236}">
                <a16:creationId xmlns:a16="http://schemas.microsoft.com/office/drawing/2014/main" id="{044FADF8-C23C-F13D-4A73-7555893146E5}"/>
              </a:ext>
            </a:extLst>
          </p:cNvPr>
          <p:cNvSpPr txBox="1">
            <a:spLocks/>
          </p:cNvSpPr>
          <p:nvPr/>
        </p:nvSpPr>
        <p:spPr>
          <a:xfrm>
            <a:off x="866878" y="867699"/>
            <a:ext cx="7280275" cy="21608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Proximité école </a:t>
            </a:r>
            <a:r>
              <a:rPr lang="fr-FR" sz="2400" u="sng"/>
              <a:t>fondamentale</a:t>
            </a:r>
            <a:r>
              <a:rPr lang="fr-FR" sz="2400"/>
              <a:t> - école </a:t>
            </a:r>
            <a:r>
              <a:rPr lang="fr-FR" sz="2400" u="sng"/>
              <a:t>secondaire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/>
              <a:t>Coefficient varie entre </a:t>
            </a:r>
            <a:r>
              <a:rPr lang="fr-FR" sz="2400" i="1"/>
              <a:t>1</a:t>
            </a:r>
            <a:r>
              <a:rPr lang="fr-FR" sz="2400"/>
              <a:t> et </a:t>
            </a:r>
            <a:r>
              <a:rPr lang="fr-FR" sz="2400" i="1"/>
              <a:t>1,54</a:t>
            </a:r>
            <a:r>
              <a:rPr lang="fr-FR" sz="2400"/>
              <a:t> par tranche de </a:t>
            </a:r>
            <a:r>
              <a:rPr lang="fr-FR" sz="2400" i="1"/>
              <a:t>0,054</a:t>
            </a:r>
            <a:r>
              <a:rPr lang="fr-FR" sz="2400"/>
              <a:t> si l’école fondamentale est dans un rayon de 4 km de l’école secondaire visée, et ce en fonction du degré de proximité d’une part domicile-école fondamentale et d’autre part domicile-école secondaire</a:t>
            </a:r>
          </a:p>
        </p:txBody>
      </p:sp>
      <p:sp>
        <p:nvSpPr>
          <p:cNvPr id="3" name="Google Shape;662;p34">
            <a:extLst>
              <a:ext uri="{FF2B5EF4-FFF2-40B4-BE49-F238E27FC236}">
                <a16:creationId xmlns:a16="http://schemas.microsoft.com/office/drawing/2014/main" id="{3226A812-0472-E3C3-F3FC-B629E10605F3}"/>
              </a:ext>
            </a:extLst>
          </p:cNvPr>
          <p:cNvSpPr txBox="1">
            <a:spLocks/>
          </p:cNvSpPr>
          <p:nvPr/>
        </p:nvSpPr>
        <p:spPr>
          <a:xfrm>
            <a:off x="866878" y="417353"/>
            <a:ext cx="1353082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13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62;p34">
            <a:extLst>
              <a:ext uri="{FF2B5EF4-FFF2-40B4-BE49-F238E27FC236}">
                <a16:creationId xmlns:a16="http://schemas.microsoft.com/office/drawing/2014/main" id="{044FADF8-C23C-F13D-4A73-7555893146E5}"/>
              </a:ext>
            </a:extLst>
          </p:cNvPr>
          <p:cNvSpPr txBox="1">
            <a:spLocks/>
          </p:cNvSpPr>
          <p:nvPr/>
        </p:nvSpPr>
        <p:spPr>
          <a:xfrm>
            <a:off x="866878" y="867699"/>
            <a:ext cx="7280275" cy="21608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/>
              <a:t>Coefficient est de </a:t>
            </a:r>
            <a:r>
              <a:rPr lang="fr-FR" sz="2400" i="1"/>
              <a:t>1</a:t>
            </a:r>
            <a:r>
              <a:rPr lang="fr-FR" sz="2400"/>
              <a:t> dans tous les cas si l’école fondamentale n’est pas dans un rayon de 4 km de l’école secondaire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4067604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>
            <a:extLst>
              <a:ext uri="{FF2B5EF4-FFF2-40B4-BE49-F238E27FC236}">
                <a16:creationId xmlns:a16="http://schemas.microsoft.com/office/drawing/2014/main" id="{E3F82510-E959-2B91-7B5B-696552143ACD}"/>
              </a:ext>
            </a:extLst>
          </p:cNvPr>
          <p:cNvSpPr txBox="1"/>
          <p:nvPr/>
        </p:nvSpPr>
        <p:spPr>
          <a:xfrm>
            <a:off x="853067" y="414849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fr-FR" sz="24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</a:t>
            </a:r>
          </a:p>
        </p:txBody>
      </p:sp>
      <p:sp>
        <p:nvSpPr>
          <p:cNvPr id="6" name="Google Shape;662;p34">
            <a:extLst>
              <a:ext uri="{FF2B5EF4-FFF2-40B4-BE49-F238E27FC236}">
                <a16:creationId xmlns:a16="http://schemas.microsoft.com/office/drawing/2014/main" id="{044FADF8-C23C-F13D-4A73-7555893146E5}"/>
              </a:ext>
            </a:extLst>
          </p:cNvPr>
          <p:cNvSpPr txBox="1">
            <a:spLocks/>
          </p:cNvSpPr>
          <p:nvPr/>
        </p:nvSpPr>
        <p:spPr>
          <a:xfrm>
            <a:off x="866878" y="867698"/>
            <a:ext cx="7280275" cy="186850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Offre d’enseignement dans la commune de l’école primaire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1,51</a:t>
            </a:r>
            <a:r>
              <a:rPr lang="fr-FR" sz="2400"/>
              <a:t> si aucun établissement secondaire sur le territoire de la commune où se trouve l’école primaire</a:t>
            </a:r>
          </a:p>
        </p:txBody>
      </p:sp>
      <p:sp>
        <p:nvSpPr>
          <p:cNvPr id="3" name="Google Shape;662;p34">
            <a:extLst>
              <a:ext uri="{FF2B5EF4-FFF2-40B4-BE49-F238E27FC236}">
                <a16:creationId xmlns:a16="http://schemas.microsoft.com/office/drawing/2014/main" id="{68751F54-3AF8-4B06-EB45-CE2404AC0178}"/>
              </a:ext>
            </a:extLst>
          </p:cNvPr>
          <p:cNvSpPr txBox="1">
            <a:spLocks/>
          </p:cNvSpPr>
          <p:nvPr/>
        </p:nvSpPr>
        <p:spPr>
          <a:xfrm>
            <a:off x="866878" y="417353"/>
            <a:ext cx="1348002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50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7">
            <a:extLst>
              <a:ext uri="{FF2B5EF4-FFF2-40B4-BE49-F238E27FC236}">
                <a16:creationId xmlns:a16="http://schemas.microsoft.com/office/drawing/2014/main" id="{DC05C039-1060-1612-7BA5-1A8B2DFA56E7}"/>
              </a:ext>
            </a:extLst>
          </p:cNvPr>
          <p:cNvSpPr txBox="1"/>
          <p:nvPr/>
        </p:nvSpPr>
        <p:spPr>
          <a:xfrm>
            <a:off x="853068" y="393695"/>
            <a:ext cx="729408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1,51</a:t>
            </a:r>
            <a:r>
              <a:rPr lang="fr-FR" sz="2400"/>
              <a:t> s’il y a uniquement soit une école secondaire confessionnelle, soit une école secondaire non confessionnelle sur le territoire de la commune où se trouve l’école primaire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</a:t>
            </a:r>
            <a:r>
              <a:rPr lang="fr-FR" sz="2400"/>
              <a:t> s’il y a à la fois une école secondaire confessionnelle et non confessionnelle sur le territoire de la commune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Si application de l’indice </a:t>
            </a:r>
            <a:r>
              <a:rPr lang="fr-FR" sz="2400" i="1"/>
              <a:t>1,51</a:t>
            </a:r>
            <a:r>
              <a:rPr lang="fr-FR" sz="2400"/>
              <a:t>, le critère n°6 vaut toujours 1 (voir dia suivante)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09243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>
            <a:extLst>
              <a:ext uri="{FF2B5EF4-FFF2-40B4-BE49-F238E27FC236}">
                <a16:creationId xmlns:a16="http://schemas.microsoft.com/office/drawing/2014/main" id="{E3F82510-E959-2B91-7B5B-696552143ACD}"/>
              </a:ext>
            </a:extLst>
          </p:cNvPr>
          <p:cNvSpPr txBox="1"/>
          <p:nvPr/>
        </p:nvSpPr>
        <p:spPr>
          <a:xfrm>
            <a:off x="853067" y="409769"/>
            <a:ext cx="729408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fr-FR" sz="20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</a:t>
            </a:r>
          </a:p>
        </p:txBody>
      </p:sp>
      <p:sp>
        <p:nvSpPr>
          <p:cNvPr id="6" name="Google Shape;662;p34">
            <a:extLst>
              <a:ext uri="{FF2B5EF4-FFF2-40B4-BE49-F238E27FC236}">
                <a16:creationId xmlns:a16="http://schemas.microsoft.com/office/drawing/2014/main" id="{044FADF8-C23C-F13D-4A73-7555893146E5}"/>
              </a:ext>
            </a:extLst>
          </p:cNvPr>
          <p:cNvSpPr txBox="1">
            <a:spLocks/>
          </p:cNvSpPr>
          <p:nvPr/>
        </p:nvSpPr>
        <p:spPr>
          <a:xfrm>
            <a:off x="866878" y="862618"/>
            <a:ext cx="7280275" cy="234069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u="sng"/>
              <a:t>Partenariat pédagogique</a:t>
            </a:r>
            <a:r>
              <a:rPr lang="fr-FR" sz="2400"/>
              <a:t> (convention de partenariat d’une école secondaire avec au moins 3 écoles fondamentales dont au moins 1 avec indice socio-économique défavorisé). Uniquement si école non adossée.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1,51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/>
              <a:t>sinon </a:t>
            </a:r>
            <a:r>
              <a:rPr lang="fr-FR" sz="2400" i="1"/>
              <a:t>1</a:t>
            </a:r>
            <a:r>
              <a:rPr lang="fr-FR" sz="2400"/>
              <a:t> 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</p:txBody>
      </p:sp>
      <p:sp>
        <p:nvSpPr>
          <p:cNvPr id="3" name="Google Shape;662;p34">
            <a:extLst>
              <a:ext uri="{FF2B5EF4-FFF2-40B4-BE49-F238E27FC236}">
                <a16:creationId xmlns:a16="http://schemas.microsoft.com/office/drawing/2014/main" id="{2958DC0C-7027-C563-C3D6-57A4D57F8E4B}"/>
              </a:ext>
            </a:extLst>
          </p:cNvPr>
          <p:cNvSpPr txBox="1">
            <a:spLocks/>
          </p:cNvSpPr>
          <p:nvPr/>
        </p:nvSpPr>
        <p:spPr>
          <a:xfrm>
            <a:off x="866878" y="412273"/>
            <a:ext cx="1239240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27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62;p34">
            <a:extLst>
              <a:ext uri="{FF2B5EF4-FFF2-40B4-BE49-F238E27FC236}">
                <a16:creationId xmlns:a16="http://schemas.microsoft.com/office/drawing/2014/main" id="{044FADF8-C23C-F13D-4A73-7555893146E5}"/>
              </a:ext>
            </a:extLst>
          </p:cNvPr>
          <p:cNvSpPr txBox="1">
            <a:spLocks/>
          </p:cNvSpPr>
          <p:nvPr/>
        </p:nvSpPr>
        <p:spPr>
          <a:xfrm>
            <a:off x="866878" y="420658"/>
            <a:ext cx="7280275" cy="234069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30238" indent="-269875">
              <a:buFont typeface="Wingdings 3" panose="05040102010807070707" pitchFamily="18" charset="2"/>
              <a:buChar char=""/>
              <a:tabLst>
                <a:tab pos="630238" algn="l"/>
              </a:tabLst>
            </a:pPr>
            <a:r>
              <a:rPr lang="fr-FR" sz="2400"/>
              <a:t>voir schémas : circulaire 9389 p.43 (secondaire)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969805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>
            <a:extLst>
              <a:ext uri="{FF2B5EF4-FFF2-40B4-BE49-F238E27FC236}">
                <a16:creationId xmlns:a16="http://schemas.microsoft.com/office/drawing/2014/main" id="{E3F82510-E959-2B91-7B5B-696552143ACD}"/>
              </a:ext>
            </a:extLst>
          </p:cNvPr>
          <p:cNvSpPr txBox="1"/>
          <p:nvPr/>
        </p:nvSpPr>
        <p:spPr>
          <a:xfrm>
            <a:off x="853067" y="409769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fr-FR" sz="24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</a:t>
            </a:r>
          </a:p>
        </p:txBody>
      </p:sp>
      <p:sp>
        <p:nvSpPr>
          <p:cNvPr id="6" name="Google Shape;662;p34">
            <a:extLst>
              <a:ext uri="{FF2B5EF4-FFF2-40B4-BE49-F238E27FC236}">
                <a16:creationId xmlns:a16="http://schemas.microsoft.com/office/drawing/2014/main" id="{044FADF8-C23C-F13D-4A73-7555893146E5}"/>
              </a:ext>
            </a:extLst>
          </p:cNvPr>
          <p:cNvSpPr txBox="1">
            <a:spLocks/>
          </p:cNvSpPr>
          <p:nvPr/>
        </p:nvSpPr>
        <p:spPr>
          <a:xfrm>
            <a:off x="866878" y="862618"/>
            <a:ext cx="7280275" cy="234069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Poursuite </a:t>
            </a:r>
            <a:r>
              <a:rPr lang="fr-FR" sz="2400" u="sng"/>
              <a:t>immersion</a:t>
            </a:r>
            <a:r>
              <a:rPr lang="fr-FR" sz="2400"/>
              <a:t> (même langue depuis la 3</a:t>
            </a:r>
            <a:r>
              <a:rPr lang="fr-FR" sz="2400" baseline="30000"/>
              <a:t>e</a:t>
            </a:r>
            <a:r>
              <a:rPr lang="fr-FR" sz="2400"/>
              <a:t> primaire au moins)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 i="1"/>
              <a:t>1,18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r>
              <a:rPr lang="fr-FR" sz="2400"/>
              <a:t>sinon </a:t>
            </a:r>
            <a:r>
              <a:rPr lang="fr-FR" sz="2400" i="1"/>
              <a:t>1</a:t>
            </a:r>
          </a:p>
        </p:txBody>
      </p:sp>
      <p:sp>
        <p:nvSpPr>
          <p:cNvPr id="3" name="Google Shape;662;p34">
            <a:extLst>
              <a:ext uri="{FF2B5EF4-FFF2-40B4-BE49-F238E27FC236}">
                <a16:creationId xmlns:a16="http://schemas.microsoft.com/office/drawing/2014/main" id="{A6760986-AAD4-FEB5-E57A-AF7B1433E3E5}"/>
              </a:ext>
            </a:extLst>
          </p:cNvPr>
          <p:cNvSpPr txBox="1">
            <a:spLocks/>
          </p:cNvSpPr>
          <p:nvPr/>
        </p:nvSpPr>
        <p:spPr>
          <a:xfrm>
            <a:off x="866878" y="412273"/>
            <a:ext cx="1348002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16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7">
            <a:extLst>
              <a:ext uri="{FF2B5EF4-FFF2-40B4-BE49-F238E27FC236}">
                <a16:creationId xmlns:a16="http://schemas.microsoft.com/office/drawing/2014/main" id="{E3F82510-E959-2B91-7B5B-696552143ACD}"/>
              </a:ext>
            </a:extLst>
          </p:cNvPr>
          <p:cNvSpPr txBox="1"/>
          <p:nvPr/>
        </p:nvSpPr>
        <p:spPr>
          <a:xfrm>
            <a:off x="853067" y="409769"/>
            <a:ext cx="7294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fr-FR" sz="2400" b="1" baseline="300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critère </a:t>
            </a:r>
          </a:p>
        </p:txBody>
      </p:sp>
      <p:sp>
        <p:nvSpPr>
          <p:cNvPr id="6" name="Google Shape;662;p34">
            <a:extLst>
              <a:ext uri="{FF2B5EF4-FFF2-40B4-BE49-F238E27FC236}">
                <a16:creationId xmlns:a16="http://schemas.microsoft.com/office/drawing/2014/main" id="{044FADF8-C23C-F13D-4A73-7555893146E5}"/>
              </a:ext>
            </a:extLst>
          </p:cNvPr>
          <p:cNvSpPr txBox="1">
            <a:spLocks/>
          </p:cNvSpPr>
          <p:nvPr/>
        </p:nvSpPr>
        <p:spPr>
          <a:xfrm>
            <a:off x="866878" y="862618"/>
            <a:ext cx="7280275" cy="234069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Déterminé sur base de la </a:t>
            </a:r>
            <a:r>
              <a:rPr lang="fr-FR" sz="2400" u="sng"/>
              <a:t>classe d’appartenance relative à l’encadrement différencié de l’école primaire</a:t>
            </a:r>
            <a:r>
              <a:rPr lang="fr-FR" sz="240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u="sng"/>
              <a:t>Ce critère sera décroissant </a:t>
            </a:r>
            <a:r>
              <a:rPr lang="fr-FR" sz="2400"/>
              <a:t>en fonction de l’ISE de l’école fondamentale d’origine (de la classe 1 à la classe 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Il varie de </a:t>
            </a:r>
            <a:r>
              <a:rPr lang="fr-FR" sz="2400" i="1"/>
              <a:t>1,1 </a:t>
            </a:r>
            <a:r>
              <a:rPr lang="fr-FR" sz="2400"/>
              <a:t>(classe 1) à </a:t>
            </a:r>
            <a:r>
              <a:rPr lang="fr-FR" sz="2400" i="1"/>
              <a:t>1</a:t>
            </a:r>
            <a:r>
              <a:rPr lang="fr-FR" sz="2400"/>
              <a:t> (classe 20)</a:t>
            </a:r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  <a:p>
            <a:pPr marL="344488" indent="0"/>
            <a:endParaRPr lang="fr-FR" sz="2400"/>
          </a:p>
          <a:p>
            <a:pPr marL="630238" indent="-285750">
              <a:buFont typeface="Arial" panose="020B0604020202020204" pitchFamily="34" charset="0"/>
              <a:buChar char="꞊"/>
            </a:pPr>
            <a:endParaRPr lang="fr-FR" sz="2400"/>
          </a:p>
        </p:txBody>
      </p:sp>
      <p:sp>
        <p:nvSpPr>
          <p:cNvPr id="3" name="Google Shape;662;p34">
            <a:extLst>
              <a:ext uri="{FF2B5EF4-FFF2-40B4-BE49-F238E27FC236}">
                <a16:creationId xmlns:a16="http://schemas.microsoft.com/office/drawing/2014/main" id="{24F5F424-6B7F-A558-09D2-7F42470F80AB}"/>
              </a:ext>
            </a:extLst>
          </p:cNvPr>
          <p:cNvSpPr txBox="1">
            <a:spLocks/>
          </p:cNvSpPr>
          <p:nvPr/>
        </p:nvSpPr>
        <p:spPr>
          <a:xfrm>
            <a:off x="866877" y="412273"/>
            <a:ext cx="1353809" cy="40011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14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349320"/>
            <a:ext cx="7280275" cy="406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On </a:t>
            </a:r>
            <a:r>
              <a:rPr lang="fr-FR" sz="2400" u="sng"/>
              <a:t>multiplie</a:t>
            </a:r>
            <a:r>
              <a:rPr lang="fr-FR" sz="2400"/>
              <a:t> tous les indices de l’élève et ce pour tous les élèves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On </a:t>
            </a:r>
            <a:r>
              <a:rPr lang="fr-FR" sz="2400" u="sng"/>
              <a:t>classe</a:t>
            </a:r>
            <a:r>
              <a:rPr lang="fr-FR" sz="2400"/>
              <a:t> les élèves selon l’ordre décroissant de cet indice global</a:t>
            </a:r>
          </a:p>
        </p:txBody>
      </p:sp>
      <p:sp>
        <p:nvSpPr>
          <p:cNvPr id="8" name="Google Shape;659;p34">
            <a:extLst>
              <a:ext uri="{FF2B5EF4-FFF2-40B4-BE49-F238E27FC236}">
                <a16:creationId xmlns:a16="http://schemas.microsoft.com/office/drawing/2014/main" id="{E91F2BEB-A7EE-1A4B-6151-9CE9FA27E5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6362" y="61865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Conclusion - pondération : </a:t>
            </a:r>
          </a:p>
        </p:txBody>
      </p:sp>
    </p:spTree>
    <p:extLst>
      <p:ext uri="{BB962C8B-B14F-4D97-AF65-F5344CB8AC3E}">
        <p14:creationId xmlns:p14="http://schemas.microsoft.com/office/powerpoint/2010/main" val="403231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969301"/>
            <a:ext cx="72940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2400" b="1">
              <a:solidFill>
                <a:srgbClr val="93296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 élève inscrit dans une école fondamentale catholique introduit une demande d’inscription dans une école secondaire catholique</a:t>
            </a:r>
          </a:p>
        </p:txBody>
      </p:sp>
      <p:sp>
        <p:nvSpPr>
          <p:cNvPr id="8" name="Google Shape;662;p34">
            <a:extLst>
              <a:ext uri="{FF2B5EF4-FFF2-40B4-BE49-F238E27FC236}">
                <a16:creationId xmlns:a16="http://schemas.microsoft.com/office/drawing/2014/main" id="{A93F4BF2-2581-7F2F-AC59-72C73CCAFE1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2571750"/>
            <a:ext cx="7280275" cy="30046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 3" panose="05040102010807070707" pitchFamily="18" charset="2"/>
              <a:buChar char=""/>
            </a:pPr>
            <a:r>
              <a:rPr lang="fr-FR" sz="2400"/>
              <a:t>Calcul de l’indice pondéré :</a:t>
            </a:r>
          </a:p>
          <a:p>
            <a:pPr marL="285750" lvl="0" indent="-285750">
              <a:buFont typeface="Wingdings 3" panose="05040102010807070707" pitchFamily="18" charset="2"/>
              <a:buChar char="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École premier choix = </a:t>
            </a:r>
            <a:r>
              <a:rPr lang="fr-FR" sz="2400" i="1"/>
              <a:t>1,5</a:t>
            </a:r>
          </a:p>
        </p:txBody>
      </p:sp>
      <p:sp>
        <p:nvSpPr>
          <p:cNvPr id="9" name="Google Shape;659;p34">
            <a:extLst>
              <a:ext uri="{FF2B5EF4-FFF2-40B4-BE49-F238E27FC236}">
                <a16:creationId xmlns:a16="http://schemas.microsoft.com/office/drawing/2014/main" id="{15E46B64-FA3F-F301-CC40-2625183E82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6362" y="61865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170388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4"/>
          <p:cNvSpPr txBox="1">
            <a:spLocks noGrp="1"/>
          </p:cNvSpPr>
          <p:nvPr>
            <p:ph type="title" idx="2"/>
          </p:nvPr>
        </p:nvSpPr>
        <p:spPr>
          <a:xfrm>
            <a:off x="921895" y="1069247"/>
            <a:ext cx="7261985" cy="7686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2400"/>
              <a:t>Uniquement pour une </a:t>
            </a:r>
            <a:r>
              <a:rPr lang="fr-FR" sz="2400" u="sng"/>
              <a:t>première</a:t>
            </a:r>
            <a:r>
              <a:rPr lang="fr-FR" sz="2400"/>
              <a:t> inscription en première année </a:t>
            </a:r>
            <a:r>
              <a:rPr lang="fr-FR" sz="2400" u="sng"/>
              <a:t>commune</a:t>
            </a:r>
            <a:r>
              <a:rPr lang="fr-FR" sz="2400"/>
              <a:t> de l’enseignement secondaire </a:t>
            </a:r>
            <a:r>
              <a:rPr lang="fr-FR" sz="2400" u="sng"/>
              <a:t>ordinaire</a:t>
            </a:r>
          </a:p>
        </p:txBody>
      </p:sp>
      <p:sp>
        <p:nvSpPr>
          <p:cNvPr id="659" name="Google Shape;659;p34"/>
          <p:cNvSpPr txBox="1">
            <a:spLocks noGrp="1"/>
          </p:cNvSpPr>
          <p:nvPr>
            <p:ph type="title"/>
          </p:nvPr>
        </p:nvSpPr>
        <p:spPr>
          <a:xfrm>
            <a:off x="796362" y="41037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Pour qui ?</a:t>
            </a:r>
          </a:p>
        </p:txBody>
      </p:sp>
    </p:spTree>
    <p:extLst>
      <p:ext uri="{BB962C8B-B14F-4D97-AF65-F5344CB8AC3E}">
        <p14:creationId xmlns:p14="http://schemas.microsoft.com/office/powerpoint/2010/main" val="383584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" grpId="0"/>
      <p:bldP spid="65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662;p34">
            <a:extLst>
              <a:ext uri="{FF2B5EF4-FFF2-40B4-BE49-F238E27FC236}">
                <a16:creationId xmlns:a16="http://schemas.microsoft.com/office/drawing/2014/main" id="{10370A9C-B63E-36E5-646C-DC1FFE8FCA3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14749"/>
            <a:ext cx="7280275" cy="41607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Proximité domicile/école fondamentale catholique = </a:t>
            </a:r>
            <a:r>
              <a:rPr lang="fr-FR" sz="2400" i="1"/>
              <a:t>1,17</a:t>
            </a:r>
            <a:r>
              <a:rPr lang="fr-FR" sz="2400"/>
              <a:t>  (3ème école la plus proche au sein du réseau  catholique)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Proximité domicile/ école secondaire catholique</a:t>
            </a:r>
            <a:br>
              <a:rPr lang="fr-FR" sz="2400"/>
            </a:br>
            <a:r>
              <a:rPr lang="fr-FR" sz="2400"/>
              <a:t>= </a:t>
            </a:r>
            <a:r>
              <a:rPr lang="fr-FR" sz="2400" i="1"/>
              <a:t>1,39</a:t>
            </a:r>
            <a:r>
              <a:rPr lang="fr-FR" sz="2400"/>
              <a:t> (4ème école la plus proche au sein du réseau catholique)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/>
              <a:t>Proximité école fondamentale/école secondaire</a:t>
            </a:r>
            <a:br>
              <a:rPr lang="fr-FR" sz="2400"/>
            </a:br>
            <a:r>
              <a:rPr lang="fr-FR" sz="2400"/>
              <a:t>= </a:t>
            </a:r>
            <a:r>
              <a:rPr lang="fr-FR" sz="2400" i="1"/>
              <a:t>1,27</a:t>
            </a:r>
            <a:r>
              <a:rPr lang="fr-FR" sz="2400"/>
              <a:t> (inférieure ou égale à 4 km - 3ème école primaire - 4ème école secondaire)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3161909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04589"/>
            <a:ext cx="7280275" cy="41607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Offre d’enseignement dans la commune de l’école primaire = </a:t>
            </a:r>
            <a:r>
              <a:rPr lang="fr-FR" sz="2400" i="1"/>
              <a:t>1</a:t>
            </a:r>
            <a:r>
              <a:rPr lang="fr-FR" sz="2400"/>
              <a:t> (une école secondaire confessionnelle et une non-confessionnelle sur le territoire de la commune)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Pas de partenariat pédagogique</a:t>
            </a:r>
            <a:br>
              <a:rPr lang="fr-FR" sz="2400"/>
            </a:br>
            <a:r>
              <a:rPr lang="fr-FR" sz="2400"/>
              <a:t>= </a:t>
            </a:r>
            <a:r>
              <a:rPr lang="fr-FR" sz="2400" i="1"/>
              <a:t>1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Pas de poursuite de l’immersion</a:t>
            </a:r>
          </a:p>
          <a:p>
            <a:pPr marL="269875" lvl="0" indent="0"/>
            <a:r>
              <a:rPr lang="fr-FR" sz="2400"/>
              <a:t>= </a:t>
            </a:r>
            <a:r>
              <a:rPr lang="fr-FR" sz="2400" i="1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6864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04589"/>
            <a:ext cx="7280275" cy="41607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Ecole primaire de classe 20</a:t>
            </a:r>
            <a:br>
              <a:rPr lang="fr-FR" sz="2400"/>
            </a:br>
            <a:r>
              <a:rPr lang="fr-FR" sz="2400"/>
              <a:t>= </a:t>
            </a:r>
            <a:r>
              <a:rPr lang="fr-FR" sz="2400" i="1"/>
              <a:t>1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Wingdings 3" panose="05040102010807070707" pitchFamily="18" charset="2"/>
              <a:buChar char=""/>
            </a:pPr>
            <a:r>
              <a:rPr lang="fr-FR" sz="2400"/>
              <a:t>Total : 1,5 x 1,17 x 1,39 x 1,27 x 1 x 1 x 1 x 1 = 3,0981015</a:t>
            </a:r>
          </a:p>
        </p:txBody>
      </p:sp>
    </p:spTree>
    <p:extLst>
      <p:ext uri="{BB962C8B-B14F-4D97-AF65-F5344CB8AC3E}">
        <p14:creationId xmlns:p14="http://schemas.microsoft.com/office/powerpoint/2010/main" val="6272180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151200"/>
            <a:ext cx="7280275" cy="406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Indice socio-économique</a:t>
            </a:r>
            <a:r>
              <a:rPr lang="fr-FR" sz="2400"/>
              <a:t> des élèves (selon leur quartier)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nouvelle égalité : </a:t>
            </a:r>
            <a:r>
              <a:rPr lang="fr-FR" sz="2400" u="sng"/>
              <a:t>distance domicile - école secondaire</a:t>
            </a:r>
          </a:p>
          <a:p>
            <a:pPr marL="0" lvl="0" indent="363538"/>
            <a:endParaRPr lang="fr-FR" sz="2400">
              <a:solidFill>
                <a:schemeClr val="accent1"/>
              </a:solidFill>
            </a:endParaRP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649288" lvl="0" indent="-285750">
              <a:buFont typeface="Wingdings 3" panose="05040102010807070707" pitchFamily="18" charset="2"/>
              <a:buChar char=""/>
            </a:pPr>
            <a:endParaRPr lang="fr-FR" sz="2400">
              <a:solidFill>
                <a:schemeClr val="accent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0" lvl="0" indent="0"/>
            <a:endParaRPr lang="fr-FR" sz="2400"/>
          </a:p>
        </p:txBody>
      </p:sp>
      <p:sp>
        <p:nvSpPr>
          <p:cNvPr id="3" name="Google Shape;659;p34">
            <a:extLst>
              <a:ext uri="{FF2B5EF4-FFF2-40B4-BE49-F238E27FC236}">
                <a16:creationId xmlns:a16="http://schemas.microsoft.com/office/drawing/2014/main" id="{8E244C4D-CCF3-975C-28D8-F99F23D2E3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6362" y="42053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Si ex-aequo</a:t>
            </a:r>
          </a:p>
        </p:txBody>
      </p:sp>
    </p:spTree>
    <p:extLst>
      <p:ext uri="{BB962C8B-B14F-4D97-AF65-F5344CB8AC3E}">
        <p14:creationId xmlns:p14="http://schemas.microsoft.com/office/powerpoint/2010/main" val="351511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9095"/>
            <a:ext cx="766884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>
                <a:solidFill>
                  <a:srgbClr val="93296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priorités :</a:t>
            </a:r>
          </a:p>
          <a:p>
            <a:r>
              <a:rPr lang="fr-FR" sz="4000" b="1">
                <a:solidFill>
                  <a:srgbClr val="93296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Selon l’ordre décroissant de l’indice composite des élèves, application des priorités, </a:t>
            </a:r>
            <a:r>
              <a:rPr lang="fr-FR" sz="2400" b="1" u="sng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dans l’école de la première préférence</a:t>
            </a:r>
            <a:r>
              <a:rPr lang="fr-FR" sz="2400" b="1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dans l’ordre suivant</a:t>
            </a:r>
          </a:p>
        </p:txBody>
      </p:sp>
    </p:spTree>
    <p:extLst>
      <p:ext uri="{BB962C8B-B14F-4D97-AF65-F5344CB8AC3E}">
        <p14:creationId xmlns:p14="http://schemas.microsoft.com/office/powerpoint/2010/main" val="157338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19736"/>
            <a:ext cx="7557594" cy="2820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>
                <a:solidFill>
                  <a:schemeClr val="accent1"/>
                </a:solidFill>
              </a:rPr>
              <a:t>Jusqu’à 49,4% des places 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719138" lvl="0" indent="-342900">
              <a:buFont typeface="+mj-lt"/>
              <a:buAutoNum type="arabicPeriod"/>
            </a:pPr>
            <a:r>
              <a:rPr lang="fr-FR" sz="2400"/>
              <a:t>Les enfants </a:t>
            </a:r>
            <a:r>
              <a:rPr lang="fr-FR" sz="2400" u="sng"/>
              <a:t>frères ou sœurs</a:t>
            </a:r>
            <a:r>
              <a:rPr lang="fr-FR" sz="2400"/>
              <a:t> d’un enfant déjà inscrit dans l’école secondaire</a:t>
            </a:r>
          </a:p>
          <a:p>
            <a:pPr marL="719138" lvl="0" indent="-342900">
              <a:buFont typeface="+mj-lt"/>
              <a:buAutoNum type="arabicPeriod"/>
            </a:pPr>
            <a:endParaRPr lang="fr-FR" sz="2400"/>
          </a:p>
          <a:p>
            <a:pPr marL="719138" lvl="0" indent="-342900">
              <a:buFont typeface="+mj-lt"/>
              <a:buAutoNum type="arabicPeriod"/>
            </a:pPr>
            <a:r>
              <a:rPr lang="fr-FR" sz="2400"/>
              <a:t>Les enfants </a:t>
            </a:r>
            <a:r>
              <a:rPr lang="fr-FR" sz="2400" u="sng"/>
              <a:t>en situation précaire</a:t>
            </a:r>
            <a:r>
              <a:rPr lang="fr-FR" sz="2400"/>
              <a:t> (placement en home ou en famille d’accueil)</a:t>
            </a:r>
          </a:p>
          <a:p>
            <a:pPr marL="719138" lvl="0" indent="-342900">
              <a:buFont typeface="+mj-lt"/>
              <a:buAutoNum type="arabicPeriod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3832460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19736"/>
            <a:ext cx="7557594" cy="2820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33438" lvl="0" indent="-457200">
              <a:buFont typeface="+mj-lt"/>
              <a:buAutoNum type="arabicPeriod" startAt="3"/>
            </a:pPr>
            <a:r>
              <a:rPr lang="fr-FR" sz="2400"/>
              <a:t>Les enfants </a:t>
            </a:r>
            <a:r>
              <a:rPr lang="fr-FR" sz="2400" u="sng"/>
              <a:t>à besoins spécifiques</a:t>
            </a:r>
            <a:r>
              <a:rPr lang="fr-FR" sz="2400"/>
              <a:t> (intégration permanente totale, handicap avéré)</a:t>
            </a:r>
          </a:p>
          <a:p>
            <a:pPr marL="833438" lvl="0" indent="-457200">
              <a:buFont typeface="+mj-lt"/>
              <a:buAutoNum type="arabicPeriod" startAt="3"/>
            </a:pPr>
            <a:endParaRPr lang="fr-FR" sz="2400"/>
          </a:p>
          <a:p>
            <a:pPr marL="833438" lvl="0" indent="-457200">
              <a:buFont typeface="+mj-lt"/>
              <a:buAutoNum type="arabicPeriod" startAt="3"/>
            </a:pPr>
            <a:r>
              <a:rPr lang="fr-FR" sz="2400"/>
              <a:t>Les élèves fréquentant un </a:t>
            </a:r>
            <a:r>
              <a:rPr lang="fr-FR" sz="2400" u="sng"/>
              <a:t>internat</a:t>
            </a:r>
            <a:r>
              <a:rPr lang="fr-FR" sz="2400"/>
              <a:t> lié à l’école secondaire</a:t>
            </a:r>
          </a:p>
          <a:p>
            <a:pPr marL="833438" lvl="0" indent="-457200">
              <a:buFont typeface="+mj-lt"/>
              <a:buAutoNum type="arabicPeriod" startAt="3"/>
            </a:pPr>
            <a:endParaRPr lang="fr-FR" sz="2400"/>
          </a:p>
          <a:p>
            <a:pPr marL="833438" lvl="0" indent="-457200">
              <a:buFont typeface="+mj-lt"/>
              <a:buAutoNum type="arabicPeriod" startAt="3"/>
            </a:pPr>
            <a:r>
              <a:rPr lang="fr-FR" sz="2400"/>
              <a:t>Les enfants des </a:t>
            </a:r>
            <a:r>
              <a:rPr lang="fr-FR" sz="2400" u="sng"/>
              <a:t>membres du personnel</a:t>
            </a:r>
            <a:r>
              <a:rPr lang="fr-FR" sz="2400"/>
              <a:t>, toutes catégories</a:t>
            </a:r>
          </a:p>
        </p:txBody>
      </p:sp>
    </p:spTree>
    <p:extLst>
      <p:ext uri="{BB962C8B-B14F-4D97-AF65-F5344CB8AC3E}">
        <p14:creationId xmlns:p14="http://schemas.microsoft.com/office/powerpoint/2010/main" val="14224229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19736"/>
            <a:ext cx="7557594" cy="2820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Et après,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719138" lvl="0" indent="-342900">
              <a:buFont typeface="+mj-lt"/>
              <a:buAutoNum type="arabicPeriod"/>
            </a:pPr>
            <a:r>
              <a:rPr lang="fr-FR" sz="2400"/>
              <a:t>Les enfants provenant d’écoles primaires </a:t>
            </a:r>
            <a:r>
              <a:rPr lang="fr-FR" sz="2400" u="sng"/>
              <a:t>moins favorisées (ISEF)</a:t>
            </a:r>
            <a:r>
              <a:rPr lang="fr-FR" sz="2400"/>
              <a:t> à concurrence de 20,4 % des places à pourvoir </a:t>
            </a:r>
          </a:p>
        </p:txBody>
      </p:sp>
    </p:spTree>
    <p:extLst>
      <p:ext uri="{BB962C8B-B14F-4D97-AF65-F5344CB8AC3E}">
        <p14:creationId xmlns:p14="http://schemas.microsoft.com/office/powerpoint/2010/main" val="5789892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9095"/>
            <a:ext cx="72940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>
                <a:solidFill>
                  <a:srgbClr val="93296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Concrètement</a:t>
            </a:r>
            <a:r>
              <a:rPr lang="fr-FR" sz="1600" b="1">
                <a:solidFill>
                  <a:srgbClr val="93296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126981"/>
            <a:ext cx="7280275" cy="406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Les écoles encodent les demandes d’inscription dans le logiciel de l’Administration qui fait le calcul des pondérations et prend en compte les priorités</a:t>
            </a:r>
          </a:p>
        </p:txBody>
      </p:sp>
    </p:spTree>
    <p:extLst>
      <p:ext uri="{BB962C8B-B14F-4D97-AF65-F5344CB8AC3E}">
        <p14:creationId xmlns:p14="http://schemas.microsoft.com/office/powerpoint/2010/main" val="54648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662;p34">
            <a:extLst>
              <a:ext uri="{FF2B5EF4-FFF2-40B4-BE49-F238E27FC236}">
                <a16:creationId xmlns:a16="http://schemas.microsoft.com/office/drawing/2014/main" id="{FD36D91A-2E24-565C-F4C5-966F2A3DB35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349320"/>
            <a:ext cx="7280275" cy="406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École « </a:t>
            </a:r>
            <a:r>
              <a:rPr lang="fr-FR" sz="2400" u="sng"/>
              <a:t>incomplète</a:t>
            </a:r>
            <a:r>
              <a:rPr lang="fr-FR" sz="2400"/>
              <a:t> » : inscription à 102%, dont 20% ISEF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Ecole « </a:t>
            </a:r>
            <a:r>
              <a:rPr lang="fr-FR" sz="2400" u="sng"/>
              <a:t>présumée incomplète</a:t>
            </a:r>
            <a:r>
              <a:rPr lang="fr-FR" sz="2400"/>
              <a:t> » : inscription de tous les élèves qui présentent leur FUI pendant la période d’enregistrement</a:t>
            </a:r>
          </a:p>
        </p:txBody>
      </p:sp>
      <p:sp>
        <p:nvSpPr>
          <p:cNvPr id="40" name="Google Shape;662;p34">
            <a:extLst>
              <a:ext uri="{FF2B5EF4-FFF2-40B4-BE49-F238E27FC236}">
                <a16:creationId xmlns:a16="http://schemas.microsoft.com/office/drawing/2014/main" id="{EFF41E30-9920-5070-A8A1-4F2B87616F60}"/>
              </a:ext>
            </a:extLst>
          </p:cNvPr>
          <p:cNvSpPr txBox="1">
            <a:spLocks/>
          </p:cNvSpPr>
          <p:nvPr/>
        </p:nvSpPr>
        <p:spPr>
          <a:xfrm>
            <a:off x="853068" y="1349321"/>
            <a:ext cx="7297483" cy="3979599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  <p:sp>
        <p:nvSpPr>
          <p:cNvPr id="41" name="Google Shape;659;p34">
            <a:extLst>
              <a:ext uri="{FF2B5EF4-FFF2-40B4-BE49-F238E27FC236}">
                <a16:creationId xmlns:a16="http://schemas.microsoft.com/office/drawing/2014/main" id="{6AD494F2-969B-3DE3-1104-27B091CD0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6362" y="61865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Conclusion - 3</a:t>
            </a:r>
            <a:r>
              <a:rPr lang="fr-FR" baseline="30000">
                <a:solidFill>
                  <a:srgbClr val="932961"/>
                </a:solidFill>
              </a:rPr>
              <a:t>e</a:t>
            </a:r>
            <a:r>
              <a:rPr lang="fr-FR">
                <a:solidFill>
                  <a:srgbClr val="932961"/>
                </a:solidFill>
              </a:rPr>
              <a:t> étape :</a:t>
            </a:r>
          </a:p>
        </p:txBody>
      </p:sp>
    </p:spTree>
    <p:extLst>
      <p:ext uri="{BB962C8B-B14F-4D97-AF65-F5344CB8AC3E}">
        <p14:creationId xmlns:p14="http://schemas.microsoft.com/office/powerpoint/2010/main" val="379583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4"/>
          <p:cNvSpPr txBox="1">
            <a:spLocks noGrp="1"/>
          </p:cNvSpPr>
          <p:nvPr>
            <p:ph type="title" idx="2"/>
          </p:nvPr>
        </p:nvSpPr>
        <p:spPr>
          <a:xfrm>
            <a:off x="946407" y="1074328"/>
            <a:ext cx="4133862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2400"/>
              <a:t>Au plus tard le 17/01 </a:t>
            </a:r>
          </a:p>
        </p:txBody>
      </p:sp>
      <p:sp>
        <p:nvSpPr>
          <p:cNvPr id="662" name="Google Shape;662;p34"/>
          <p:cNvSpPr txBox="1">
            <a:spLocks noGrp="1"/>
          </p:cNvSpPr>
          <p:nvPr>
            <p:ph type="subTitle" idx="1"/>
          </p:nvPr>
        </p:nvSpPr>
        <p:spPr>
          <a:xfrm>
            <a:off x="946407" y="1542645"/>
            <a:ext cx="7275698" cy="3308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 3" panose="05040102010807070707" pitchFamily="18" charset="2"/>
              <a:buChar char=""/>
            </a:pPr>
            <a:r>
              <a:rPr lang="fr-FR" sz="2400"/>
              <a:t>remise du formulaire unique d’inscription (FUI) aux parents contre accusé de réception</a:t>
            </a:r>
            <a:endParaRPr lang="en-US" sz="2400"/>
          </a:p>
        </p:txBody>
      </p:sp>
      <p:sp>
        <p:nvSpPr>
          <p:cNvPr id="666" name="Google Shape;666;p34"/>
          <p:cNvSpPr txBox="1">
            <a:spLocks noGrp="1"/>
          </p:cNvSpPr>
          <p:nvPr>
            <p:ph type="title" idx="3"/>
          </p:nvPr>
        </p:nvSpPr>
        <p:spPr>
          <a:xfrm>
            <a:off x="946407" y="2443303"/>
            <a:ext cx="5946171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2400"/>
              <a:t>Du 27/01 au 14/02 inclus </a:t>
            </a:r>
            <a:endParaRPr sz="2400"/>
          </a:p>
        </p:txBody>
      </p:sp>
      <p:sp>
        <p:nvSpPr>
          <p:cNvPr id="659" name="Google Shape;659;p34"/>
          <p:cNvSpPr txBox="1">
            <a:spLocks noGrp="1"/>
          </p:cNvSpPr>
          <p:nvPr>
            <p:ph type="title"/>
          </p:nvPr>
        </p:nvSpPr>
        <p:spPr>
          <a:xfrm>
            <a:off x="796362" y="415451"/>
            <a:ext cx="77303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rgbClr val="932961"/>
                </a:solidFill>
              </a:rPr>
              <a:t>Calendrier</a:t>
            </a:r>
          </a:p>
        </p:txBody>
      </p:sp>
      <p:sp>
        <p:nvSpPr>
          <p:cNvPr id="667" name="Google Shape;667;p34"/>
          <p:cNvSpPr txBox="1">
            <a:spLocks noGrp="1"/>
          </p:cNvSpPr>
          <p:nvPr>
            <p:ph type="subTitle" idx="4"/>
          </p:nvPr>
        </p:nvSpPr>
        <p:spPr>
          <a:xfrm>
            <a:off x="946407" y="2985818"/>
            <a:ext cx="7210569" cy="3308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 3" panose="05040102010807070707" pitchFamily="18" charset="2"/>
              <a:buChar char=""/>
            </a:pPr>
            <a:r>
              <a:rPr lang="fr-FR" sz="2400"/>
              <a:t>dépôt du formulaire auprès de l’école secondaire</a:t>
            </a:r>
            <a:endParaRPr sz="2400"/>
          </a:p>
        </p:txBody>
      </p:sp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36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" grpId="0"/>
      <p:bldP spid="662" grpId="0" build="p"/>
      <p:bldP spid="666" grpId="0"/>
      <p:bldP spid="659" grpId="0"/>
      <p:bldP spid="66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662;p34">
            <a:extLst>
              <a:ext uri="{FF2B5EF4-FFF2-40B4-BE49-F238E27FC236}">
                <a16:creationId xmlns:a16="http://schemas.microsoft.com/office/drawing/2014/main" id="{2E70E33A-9AE4-CC05-A84A-EFE029A32F6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04440"/>
            <a:ext cx="7280275" cy="406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Ecole « </a:t>
            </a:r>
            <a:r>
              <a:rPr lang="fr-FR" sz="2400" u="sng"/>
              <a:t>complète</a:t>
            </a:r>
            <a:r>
              <a:rPr lang="fr-FR" sz="2400"/>
              <a:t> » : inscription à 80%, dont 20% ISEF (les 22% restant par la </a:t>
            </a:r>
            <a:r>
              <a:rPr lang="fr-FR" sz="2400" err="1"/>
              <a:t>CoGI</a:t>
            </a:r>
            <a:r>
              <a:rPr lang="fr-FR" sz="240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Renvoi à la </a:t>
            </a:r>
            <a:r>
              <a:rPr lang="fr-FR" sz="2400" err="1"/>
              <a:t>CoGI</a:t>
            </a:r>
            <a:r>
              <a:rPr lang="fr-FR" sz="2400"/>
              <a:t> des </a:t>
            </a:r>
            <a:r>
              <a:rPr lang="fr-FR" sz="2400" u="sng"/>
              <a:t>demandes d’inscription non satisfaites</a:t>
            </a:r>
            <a:r>
              <a:rPr lang="fr-FR" sz="2400"/>
              <a:t> et des </a:t>
            </a:r>
            <a:r>
              <a:rPr lang="fr-FR" sz="2400" u="sng"/>
              <a:t>places vacantes</a:t>
            </a:r>
            <a:r>
              <a:rPr lang="fr-FR" sz="2400"/>
              <a:t> dans l’école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Les écoles avertissent les parents des enfants repris </a:t>
            </a:r>
            <a:r>
              <a:rPr lang="fr-FR" sz="2400" u="sng"/>
              <a:t>en ordre utile</a:t>
            </a:r>
            <a:r>
              <a:rPr lang="fr-FR" sz="2400"/>
              <a:t>. Inscription après adhésion aux règlements/projets de l’école à l’aide d’une attestation d’inscription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  <p:sp>
        <p:nvSpPr>
          <p:cNvPr id="24" name="Google Shape;662;p34">
            <a:extLst>
              <a:ext uri="{FF2B5EF4-FFF2-40B4-BE49-F238E27FC236}">
                <a16:creationId xmlns:a16="http://schemas.microsoft.com/office/drawing/2014/main" id="{85BCB71C-7A5B-0689-F425-15361E17F5CE}"/>
              </a:ext>
            </a:extLst>
          </p:cNvPr>
          <p:cNvSpPr txBox="1">
            <a:spLocks/>
          </p:cNvSpPr>
          <p:nvPr/>
        </p:nvSpPr>
        <p:spPr>
          <a:xfrm>
            <a:off x="853068" y="-228599"/>
            <a:ext cx="7297483" cy="4531359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57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43"/>
          <p:cNvSpPr txBox="1">
            <a:spLocks noGrp="1"/>
          </p:cNvSpPr>
          <p:nvPr>
            <p:ph type="title"/>
          </p:nvPr>
        </p:nvSpPr>
        <p:spPr>
          <a:xfrm>
            <a:off x="292308" y="1858780"/>
            <a:ext cx="3620917" cy="1588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rgbClr val="932961"/>
                </a:solidFill>
              </a:rPr>
              <a:t>Etape 4</a:t>
            </a:r>
            <a:endParaRPr sz="7000">
              <a:solidFill>
                <a:srgbClr val="932961"/>
              </a:solidFill>
            </a:endParaRPr>
          </a:p>
        </p:txBody>
      </p:sp>
      <p:sp>
        <p:nvSpPr>
          <p:cNvPr id="1132" name="Google Shape;1132;p43"/>
          <p:cNvSpPr txBox="1">
            <a:spLocks noGrp="1"/>
          </p:cNvSpPr>
          <p:nvPr>
            <p:ph type="ctrTitle" idx="2"/>
          </p:nvPr>
        </p:nvSpPr>
        <p:spPr>
          <a:xfrm>
            <a:off x="3786845" y="2310431"/>
            <a:ext cx="5230775" cy="9799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chemeClr val="bg1"/>
                </a:solidFill>
              </a:rPr>
              <a:t>Gestion des inscriptions par la </a:t>
            </a:r>
            <a:r>
              <a:rPr lang="fr-FR" err="1">
                <a:solidFill>
                  <a:schemeClr val="bg1"/>
                </a:solidFill>
              </a:rPr>
              <a:t>CoGI</a:t>
            </a:r>
            <a:endParaRPr lang="fr-F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" grpId="0"/>
      <p:bldP spid="113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21600"/>
            <a:ext cx="7280275" cy="3642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 err="1"/>
              <a:t>CoGI</a:t>
            </a:r>
            <a:r>
              <a:rPr lang="fr-FR" sz="2400"/>
              <a:t> : Organe inter-réseaux dont le siège est à l’Administration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Composée</a:t>
            </a:r>
            <a:r>
              <a:rPr lang="fr-FR" sz="2400"/>
              <a:t> de représentants du Gouvernement, de l’Administration, des réseaux et des parents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Traitement des demandes d’inscription</a:t>
            </a:r>
            <a:r>
              <a:rPr lang="fr-FR" sz="2400"/>
              <a:t> en fonction des écoles de préférence reprises dans le formulaire</a:t>
            </a:r>
          </a:p>
        </p:txBody>
      </p:sp>
    </p:spTree>
    <p:extLst>
      <p:ext uri="{BB962C8B-B14F-4D97-AF65-F5344CB8AC3E}">
        <p14:creationId xmlns:p14="http://schemas.microsoft.com/office/powerpoint/2010/main" val="884252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662;p34">
            <a:extLst>
              <a:ext uri="{FF2B5EF4-FFF2-40B4-BE49-F238E27FC236}">
                <a16:creationId xmlns:a16="http://schemas.microsoft.com/office/drawing/2014/main" id="{384CBEA0-58BE-DE77-D945-DB0051C3AA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06360"/>
            <a:ext cx="7280275" cy="3642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Optimalisation du meilleur choix des parents</a:t>
            </a:r>
            <a:r>
              <a:rPr lang="fr-FR" sz="2400"/>
              <a:t>, en tenant compte du calcul des pondérations pour chaque école indiquée par les parents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La </a:t>
            </a:r>
            <a:r>
              <a:rPr lang="fr-FR" sz="2400" u="sng" err="1"/>
              <a:t>CoGI</a:t>
            </a:r>
            <a:r>
              <a:rPr lang="fr-FR" sz="2400" u="sng"/>
              <a:t> écrit aux parents</a:t>
            </a:r>
            <a:r>
              <a:rPr lang="fr-FR" sz="2400"/>
              <a:t>, en leur indiquant l’école où leur enfant est en ordre utile et/ou les écoles où il est en liste d’attente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u="sng"/>
              <a:t>Les écoles reçoivent leur registre</a:t>
            </a:r>
            <a:r>
              <a:rPr lang="fr-FR" sz="2400"/>
              <a:t> reprenant les élèves inscrits et ceux en liste d’attente. Inscription après adhésion aux règlements/projets de l’école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8326552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43"/>
          <p:cNvSpPr txBox="1">
            <a:spLocks noGrp="1"/>
          </p:cNvSpPr>
          <p:nvPr>
            <p:ph type="title"/>
          </p:nvPr>
        </p:nvSpPr>
        <p:spPr>
          <a:xfrm>
            <a:off x="292308" y="1858780"/>
            <a:ext cx="3620917" cy="1588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rgbClr val="932961"/>
                </a:solidFill>
              </a:rPr>
              <a:t>Etape 5</a:t>
            </a:r>
            <a:endParaRPr sz="7000">
              <a:solidFill>
                <a:srgbClr val="932961"/>
              </a:solidFill>
            </a:endParaRPr>
          </a:p>
        </p:txBody>
      </p:sp>
      <p:sp>
        <p:nvSpPr>
          <p:cNvPr id="1132" name="Google Shape;1132;p43"/>
          <p:cNvSpPr txBox="1">
            <a:spLocks noGrp="1"/>
          </p:cNvSpPr>
          <p:nvPr>
            <p:ph type="ctrTitle" idx="2"/>
          </p:nvPr>
        </p:nvSpPr>
        <p:spPr>
          <a:xfrm>
            <a:off x="3786845" y="2310431"/>
            <a:ext cx="5230775" cy="9799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chemeClr val="bg1"/>
                </a:solidFill>
              </a:rPr>
              <a:t>Après la période des inscriptions</a:t>
            </a:r>
          </a:p>
        </p:txBody>
      </p:sp>
    </p:spTree>
    <p:extLst>
      <p:ext uri="{BB962C8B-B14F-4D97-AF65-F5344CB8AC3E}">
        <p14:creationId xmlns:p14="http://schemas.microsoft.com/office/powerpoint/2010/main" val="221817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" grpId="0"/>
      <p:bldP spid="113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10701"/>
            <a:ext cx="7280275" cy="3642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</a:t>
            </a:r>
            <a:r>
              <a:rPr lang="fr-FR" sz="2400" u="sng"/>
              <a:t>désistement</a:t>
            </a:r>
            <a:r>
              <a:rPr lang="fr-FR" sz="2400"/>
              <a:t> dans l’école : contact (par la </a:t>
            </a:r>
            <a:r>
              <a:rPr lang="fr-FR" sz="2400" err="1"/>
              <a:t>CoGI</a:t>
            </a:r>
            <a:r>
              <a:rPr lang="fr-FR" sz="2400"/>
              <a:t> ou par l’école) avec les parents dont l’enfant est le premier sur la liste d’attente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Inscription possible </a:t>
            </a:r>
            <a:r>
              <a:rPr lang="fr-FR" sz="2400" u="sng"/>
              <a:t>à partir du 14 avril</a:t>
            </a:r>
            <a:r>
              <a:rPr lang="fr-FR" sz="2400"/>
              <a:t> dans l’école, mais en fonction des places disponibles au terme des travaux de la </a:t>
            </a:r>
            <a:r>
              <a:rPr lang="fr-FR" sz="2400" err="1"/>
              <a:t>CoGI</a:t>
            </a:r>
            <a:r>
              <a:rPr lang="fr-FR" sz="2400"/>
              <a:t> et toujours à l’aide d’un duplicata du formulaire unique</a:t>
            </a:r>
          </a:p>
        </p:txBody>
      </p:sp>
    </p:spTree>
    <p:extLst>
      <p:ext uri="{BB962C8B-B14F-4D97-AF65-F5344CB8AC3E}">
        <p14:creationId xmlns:p14="http://schemas.microsoft.com/office/powerpoint/2010/main" val="25896593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05621"/>
            <a:ext cx="7280275" cy="3642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Remise par l’école d’un accusé de réception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Les parents doivent déposer le CEB à l’école secondaire dès qu’ils en disposent</a:t>
            </a:r>
          </a:p>
        </p:txBody>
      </p:sp>
    </p:spTree>
    <p:extLst>
      <p:ext uri="{BB962C8B-B14F-4D97-AF65-F5344CB8AC3E}">
        <p14:creationId xmlns:p14="http://schemas.microsoft.com/office/powerpoint/2010/main" val="27798281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3682"/>
            <a:ext cx="72940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>
                <a:solidFill>
                  <a:srgbClr val="93296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fraude</a:t>
            </a: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121568"/>
            <a:ext cx="7280275" cy="3642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remise de plusieurs formulaires d’inscription par les parents dans plusieurs écoles…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Si fausses déclarations de domicile…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0" lvl="0" indent="0"/>
            <a:r>
              <a:rPr lang="fr-FR" sz="2400" u="sng"/>
              <a:t>Sanction : Annulation de toutes ces demandes !!!</a:t>
            </a:r>
          </a:p>
        </p:txBody>
      </p:sp>
    </p:spTree>
    <p:extLst>
      <p:ext uri="{BB962C8B-B14F-4D97-AF65-F5344CB8AC3E}">
        <p14:creationId xmlns:p14="http://schemas.microsoft.com/office/powerpoint/2010/main" val="247387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3932"/>
            <a:ext cx="72940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>
                <a:solidFill>
                  <a:srgbClr val="93296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Pour en savoir plus…</a:t>
            </a: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121819"/>
            <a:ext cx="7307895" cy="20074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>
                <a:ea typeface="Roboto"/>
              </a:rPr>
              <a:t>Documentation </a:t>
            </a:r>
            <a:r>
              <a:rPr lang="fr-FR" sz="2400">
                <a:ea typeface="Roboto"/>
                <a:hlinkClick r:id="rId3"/>
              </a:rPr>
              <a:t>sur le site de l'enseignement catholique</a:t>
            </a:r>
            <a:r>
              <a:rPr lang="fr-FR" sz="2400">
                <a:solidFill>
                  <a:srgbClr val="49C5B6"/>
                </a:solidFill>
                <a:ea typeface="Roboto"/>
              </a:rPr>
              <a:t> </a:t>
            </a:r>
            <a:endParaRPr lang="fr-FR" sz="2400">
              <a:solidFill>
                <a:srgbClr val="49C5B6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Les directions d’école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>
                <a:solidFill>
                  <a:srgbClr val="49C5B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www.inscription.cfwb.be</a:t>
            </a:r>
            <a:r>
              <a:rPr lang="fr-FR" sz="2400">
                <a:solidFill>
                  <a:srgbClr val="49C5B6"/>
                </a:solidFill>
              </a:rPr>
              <a:t>  </a:t>
            </a:r>
            <a:r>
              <a:rPr lang="fr-FR" sz="2400"/>
              <a:t>ou </a:t>
            </a:r>
            <a:r>
              <a:rPr lang="fr-FR" sz="2400">
                <a:solidFill>
                  <a:schemeClr val="accent1"/>
                </a:solidFill>
              </a:rPr>
              <a:t>0800 188 55 </a:t>
            </a:r>
            <a:r>
              <a:rPr lang="fr-FR" sz="2400"/>
              <a:t>ou </a:t>
            </a:r>
            <a:r>
              <a:rPr lang="fr-FR" sz="2400">
                <a:solidFill>
                  <a:schemeClr val="accent1"/>
                </a:solidFill>
              </a:rPr>
              <a:t>inscription@cfwb.be </a:t>
            </a:r>
          </a:p>
        </p:txBody>
      </p:sp>
      <p:sp>
        <p:nvSpPr>
          <p:cNvPr id="2" name="Google Shape;662;p34">
            <a:extLst>
              <a:ext uri="{FF2B5EF4-FFF2-40B4-BE49-F238E27FC236}">
                <a16:creationId xmlns:a16="http://schemas.microsoft.com/office/drawing/2014/main" id="{51ABB6B9-6288-8C3C-52D6-7BD83DB7D493}"/>
              </a:ext>
            </a:extLst>
          </p:cNvPr>
          <p:cNvSpPr txBox="1">
            <a:spLocks/>
          </p:cNvSpPr>
          <p:nvPr/>
        </p:nvSpPr>
        <p:spPr>
          <a:xfrm>
            <a:off x="866878" y="1158239"/>
            <a:ext cx="7294085" cy="2712721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4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build="p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14">
            <a:extLst>
              <a:ext uri="{FF2B5EF4-FFF2-40B4-BE49-F238E27FC236}">
                <a16:creationId xmlns:a16="http://schemas.microsoft.com/office/drawing/2014/main" id="{313AF1A5-6722-4BFB-BA90-C90E8A739DC5}"/>
              </a:ext>
            </a:extLst>
          </p:cNvPr>
          <p:cNvSpPr/>
          <p:nvPr/>
        </p:nvSpPr>
        <p:spPr>
          <a:xfrm rot="1999492">
            <a:off x="3460091" y="-1929160"/>
            <a:ext cx="6053448" cy="3820684"/>
          </a:xfrm>
          <a:custGeom>
            <a:avLst/>
            <a:gdLst/>
            <a:ahLst/>
            <a:cxnLst/>
            <a:rect l="l" t="t" r="r" b="b"/>
            <a:pathLst>
              <a:path w="155846" h="123228" extrusionOk="0">
                <a:moveTo>
                  <a:pt x="143537" y="1"/>
                </a:moveTo>
                <a:lnTo>
                  <a:pt x="1" y="114182"/>
                </a:lnTo>
                <a:cubicBezTo>
                  <a:pt x="5901" y="119314"/>
                  <a:pt x="13518" y="123227"/>
                  <a:pt x="21197" y="123227"/>
                </a:cubicBezTo>
                <a:cubicBezTo>
                  <a:pt x="22851" y="123227"/>
                  <a:pt x="24509" y="123045"/>
                  <a:pt x="26153" y="122655"/>
                </a:cubicBezTo>
                <a:cubicBezTo>
                  <a:pt x="37494" y="119920"/>
                  <a:pt x="44333" y="108678"/>
                  <a:pt x="49803" y="98371"/>
                </a:cubicBezTo>
                <a:cubicBezTo>
                  <a:pt x="55240" y="88064"/>
                  <a:pt x="61745" y="76722"/>
                  <a:pt x="72986" y="73553"/>
                </a:cubicBezTo>
                <a:cubicBezTo>
                  <a:pt x="75163" y="72935"/>
                  <a:pt x="77361" y="72673"/>
                  <a:pt x="79569" y="72673"/>
                </a:cubicBezTo>
                <a:cubicBezTo>
                  <a:pt x="87002" y="72673"/>
                  <a:pt x="94547" y="75642"/>
                  <a:pt x="101774" y="77956"/>
                </a:cubicBezTo>
                <a:cubicBezTo>
                  <a:pt x="106502" y="79449"/>
                  <a:pt x="111703" y="80629"/>
                  <a:pt x="116672" y="80629"/>
                </a:cubicBezTo>
                <a:cubicBezTo>
                  <a:pt x="121588" y="80629"/>
                  <a:pt x="126278" y="79474"/>
                  <a:pt x="130060" y="76322"/>
                </a:cubicBezTo>
                <a:cubicBezTo>
                  <a:pt x="135765" y="71552"/>
                  <a:pt x="137566" y="63646"/>
                  <a:pt x="138133" y="56208"/>
                </a:cubicBezTo>
                <a:cubicBezTo>
                  <a:pt x="139234" y="41864"/>
                  <a:pt x="141435" y="33491"/>
                  <a:pt x="149408" y="21483"/>
                </a:cubicBezTo>
                <a:cubicBezTo>
                  <a:pt x="155846" y="11776"/>
                  <a:pt x="155178" y="5171"/>
                  <a:pt x="143537" y="1"/>
                </a:cubicBezTo>
                <a:close/>
              </a:path>
            </a:pathLst>
          </a:custGeom>
          <a:solidFill>
            <a:srgbClr val="49C5B6">
              <a:alpha val="6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14015"/>
            <a:ext cx="72940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>
                <a:solidFill>
                  <a:srgbClr val="93296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Avertissement</a:t>
            </a: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121901"/>
            <a:ext cx="7294085" cy="3642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Ce montage est propriété du SeGEC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Pas de modification de ce montage sans accord du SeGEC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000"/>
          </a:p>
          <a:p>
            <a:pPr marL="0" lvl="0" indent="0"/>
            <a:endParaRPr lang="fr-FR" sz="2400">
              <a:solidFill>
                <a:schemeClr val="bg2">
                  <a:lumMod val="50000"/>
                </a:schemeClr>
              </a:solidFill>
            </a:endParaRPr>
          </a:p>
          <a:p>
            <a:pPr marL="0" lvl="0" indent="0" algn="r"/>
            <a:r>
              <a:rPr lang="fr-FR" sz="2000">
                <a:solidFill>
                  <a:schemeClr val="bg2">
                    <a:lumMod val="50000"/>
                  </a:schemeClr>
                </a:solidFill>
              </a:rPr>
              <a:t>SeGEC ASBL</a:t>
            </a:r>
            <a:br>
              <a:rPr lang="fr-FR" sz="200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2000">
                <a:solidFill>
                  <a:schemeClr val="bg2">
                    <a:lumMod val="50000"/>
                  </a:schemeClr>
                </a:solidFill>
              </a:rPr>
              <a:t>Avenue Emmanuel Mounier 100 - 1200 Bruxelles</a:t>
            </a:r>
          </a:p>
          <a:p>
            <a:pPr marL="0" lvl="0" indent="0" algn="r"/>
            <a:r>
              <a:rPr lang="fr-FR" sz="2000">
                <a:solidFill>
                  <a:srgbClr val="49C5B6"/>
                </a:solidFill>
              </a:rPr>
              <a:t>02 256 70 11</a:t>
            </a:r>
          </a:p>
          <a:p>
            <a:pPr marL="0" lvl="0" indent="0" algn="r"/>
            <a:r>
              <a:rPr lang="fr-FR" sz="2000">
                <a:solidFill>
                  <a:srgbClr val="49C5B6"/>
                </a:solidFill>
              </a:rPr>
              <a:t>communication@segec.be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93294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34"/>
          <p:cNvSpPr txBox="1">
            <a:spLocks noGrp="1"/>
          </p:cNvSpPr>
          <p:nvPr>
            <p:ph type="title" idx="5"/>
          </p:nvPr>
        </p:nvSpPr>
        <p:spPr>
          <a:xfrm>
            <a:off x="946406" y="411206"/>
            <a:ext cx="4179313" cy="4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BE" sz="2400"/>
              <a:t>A partir du 14/04 </a:t>
            </a:r>
            <a:endParaRPr sz="2400"/>
          </a:p>
        </p:txBody>
      </p:sp>
      <p:sp>
        <p:nvSpPr>
          <p:cNvPr id="11" name="Google Shape;667;p34">
            <a:extLst>
              <a:ext uri="{FF2B5EF4-FFF2-40B4-BE49-F238E27FC236}">
                <a16:creationId xmlns:a16="http://schemas.microsoft.com/office/drawing/2014/main" id="{F6A6F282-DE50-8B6A-7B6E-32CB43ED061D}"/>
              </a:ext>
            </a:extLst>
          </p:cNvPr>
          <p:cNvSpPr txBox="1">
            <a:spLocks/>
          </p:cNvSpPr>
          <p:nvPr/>
        </p:nvSpPr>
        <p:spPr>
          <a:xfrm>
            <a:off x="946407" y="953721"/>
            <a:ext cx="7210569" cy="325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Roboto" panose="02000000000000000000" pitchFamily="2" charset="0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Wingdings 3" panose="05040102010807070707" pitchFamily="18" charset="2"/>
              <a:buChar char=""/>
            </a:pPr>
            <a:r>
              <a:rPr lang="fr-FR" sz="2400"/>
              <a:t>reprise des inscriptions « chronologique »</a:t>
            </a:r>
          </a:p>
        </p:txBody>
      </p:sp>
    </p:spTree>
    <p:extLst>
      <p:ext uri="{BB962C8B-B14F-4D97-AF65-F5344CB8AC3E}">
        <p14:creationId xmlns:p14="http://schemas.microsoft.com/office/powerpoint/2010/main" val="180539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" grpId="0"/>
      <p:bldP spid="11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ous-titre 12">
            <a:extLst>
              <a:ext uri="{FF2B5EF4-FFF2-40B4-BE49-F238E27FC236}">
                <a16:creationId xmlns:a16="http://schemas.microsoft.com/office/drawing/2014/main" id="{957F9B3E-A843-430A-9D10-5E139616A6C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677452" y="3044400"/>
            <a:ext cx="3863700" cy="35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9700" indent="0" algn="r">
              <a:buNone/>
            </a:pPr>
            <a:endParaRPr lang="fr-BE" sz="2400">
              <a:solidFill>
                <a:schemeClr val="bg1"/>
              </a:solidFill>
              <a:ea typeface="Roboto" panose="02000000000000000000" pitchFamily="2" charset="0"/>
            </a:endParaRPr>
          </a:p>
        </p:txBody>
      </p:sp>
      <p:sp>
        <p:nvSpPr>
          <p:cNvPr id="1132" name="Google Shape;1132;p43"/>
          <p:cNvSpPr txBox="1">
            <a:spLocks noGrp="1"/>
          </p:cNvSpPr>
          <p:nvPr>
            <p:ph type="ctrTitle" idx="2"/>
          </p:nvPr>
        </p:nvSpPr>
        <p:spPr>
          <a:xfrm>
            <a:off x="4466548" y="1715700"/>
            <a:ext cx="4074603" cy="150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bg1"/>
                </a:solidFill>
              </a:rPr>
              <a:t>Merci pour </a:t>
            </a:r>
            <a:br>
              <a:rPr lang="en" sz="4400">
                <a:solidFill>
                  <a:schemeClr val="bg1"/>
                </a:solidFill>
              </a:rPr>
            </a:br>
            <a:r>
              <a:rPr lang="en" sz="4400">
                <a:solidFill>
                  <a:schemeClr val="bg1"/>
                </a:solidFill>
              </a:rPr>
              <a:t>votre attention</a:t>
            </a:r>
            <a:endParaRPr sz="4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0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43"/>
          <p:cNvSpPr txBox="1">
            <a:spLocks noGrp="1"/>
          </p:cNvSpPr>
          <p:nvPr>
            <p:ph type="title"/>
          </p:nvPr>
        </p:nvSpPr>
        <p:spPr>
          <a:xfrm>
            <a:off x="292308" y="1858780"/>
            <a:ext cx="3620917" cy="1588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rgbClr val="932961"/>
                </a:solidFill>
              </a:rPr>
              <a:t>Etape 1</a:t>
            </a:r>
            <a:endParaRPr sz="7000">
              <a:solidFill>
                <a:srgbClr val="932961"/>
              </a:solidFill>
            </a:endParaRPr>
          </a:p>
        </p:txBody>
      </p:sp>
      <p:sp>
        <p:nvSpPr>
          <p:cNvPr id="1132" name="Google Shape;1132;p43"/>
          <p:cNvSpPr txBox="1">
            <a:spLocks noGrp="1"/>
          </p:cNvSpPr>
          <p:nvPr>
            <p:ph type="ctrTitle" idx="2"/>
          </p:nvPr>
        </p:nvSpPr>
        <p:spPr>
          <a:xfrm>
            <a:off x="3786845" y="2310431"/>
            <a:ext cx="5230775" cy="9799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>
                <a:solidFill>
                  <a:schemeClr val="bg1"/>
                </a:solidFill>
              </a:rPr>
              <a:t>Du 10/01 au 17/01</a:t>
            </a:r>
          </a:p>
        </p:txBody>
      </p:sp>
    </p:spTree>
    <p:extLst>
      <p:ext uri="{BB962C8B-B14F-4D97-AF65-F5344CB8AC3E}">
        <p14:creationId xmlns:p14="http://schemas.microsoft.com/office/powerpoint/2010/main" val="335050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" grpId="0"/>
      <p:bldP spid="11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59F8A25B-C246-4013-B161-4D688CB1E39D}"/>
              </a:ext>
            </a:extLst>
          </p:cNvPr>
          <p:cNvSpPr txBox="1"/>
          <p:nvPr/>
        </p:nvSpPr>
        <p:spPr>
          <a:xfrm>
            <a:off x="853068" y="426329"/>
            <a:ext cx="80420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>
                <a:solidFill>
                  <a:srgbClr val="93296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L’école primaire ordinaire remet un </a:t>
            </a:r>
            <a:r>
              <a:rPr lang="fr-FR" sz="2400" b="1" u="sng">
                <a:solidFill>
                  <a:srgbClr val="93296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formulaire</a:t>
            </a:r>
            <a:r>
              <a:rPr lang="fr-FR" sz="2400" b="1">
                <a:solidFill>
                  <a:srgbClr val="93296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unique d’inscription qui sera complété par la direction :</a:t>
            </a:r>
          </a:p>
          <a:p>
            <a:endParaRPr lang="fr-FR" sz="2400" b="1">
              <a:solidFill>
                <a:srgbClr val="932961"/>
              </a:solidFill>
              <a:latin typeface="+mn-lt"/>
            </a:endParaRPr>
          </a:p>
        </p:txBody>
      </p:sp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1391532"/>
            <a:ext cx="7317002" cy="18842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/>
              <a:t>De la </a:t>
            </a:r>
            <a:r>
              <a:rPr lang="fr-FR" sz="2400" u="sng"/>
              <a:t>date d’inscription </a:t>
            </a:r>
            <a:r>
              <a:rPr lang="fr-FR" sz="2400"/>
              <a:t>dans l’école primaire actuellement fréquentée et, le cas échéant :</a:t>
            </a:r>
          </a:p>
          <a:p>
            <a:pPr marL="0" lvl="0" indent="0"/>
            <a:endParaRPr lang="fr-FR" sz="2400"/>
          </a:p>
          <a:p>
            <a:pPr marL="285750" lvl="3" indent="-285750" algn="l">
              <a:buFont typeface="Arial" panose="020B0604020202020204" pitchFamily="34" charset="0"/>
              <a:buChar char="•"/>
            </a:pPr>
            <a:r>
              <a:rPr lang="fr-FR" sz="2400"/>
              <a:t>D’une copie de </a:t>
            </a:r>
            <a:r>
              <a:rPr lang="fr-FR" sz="2400" u="sng"/>
              <a:t>l’attestation</a:t>
            </a:r>
            <a:r>
              <a:rPr lang="fr-FR" sz="2400"/>
              <a:t> justifiant la priorité « enfants en situation précaire » (ex : enfants placés par le juge…)</a:t>
            </a:r>
          </a:p>
        </p:txBody>
      </p:sp>
    </p:spTree>
    <p:extLst>
      <p:ext uri="{BB962C8B-B14F-4D97-AF65-F5344CB8AC3E}">
        <p14:creationId xmlns:p14="http://schemas.microsoft.com/office/powerpoint/2010/main" val="347368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62;p34">
            <a:extLst>
              <a:ext uri="{FF2B5EF4-FFF2-40B4-BE49-F238E27FC236}">
                <a16:creationId xmlns:a16="http://schemas.microsoft.com/office/drawing/2014/main" id="{2B059DB9-8227-4631-969B-1250E0926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66878" y="429258"/>
            <a:ext cx="7240802" cy="18842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3" indent="-285750" algn="l">
              <a:buFont typeface="Arial" panose="020B0604020202020204" pitchFamily="34" charset="0"/>
              <a:buChar char="•"/>
            </a:pPr>
            <a:r>
              <a:rPr lang="fr-FR" sz="2400"/>
              <a:t>Du suivi de la langue </a:t>
            </a:r>
            <a:r>
              <a:rPr lang="fr-FR" sz="2400" u="sng"/>
              <a:t>d’immersion</a:t>
            </a:r>
            <a:r>
              <a:rPr lang="fr-FR" sz="2400"/>
              <a:t> (depuis la 3</a:t>
            </a:r>
            <a:r>
              <a:rPr lang="fr-FR" sz="2400" baseline="30000"/>
              <a:t>e</a:t>
            </a:r>
            <a:r>
              <a:rPr lang="fr-FR" sz="2400"/>
              <a:t> primaire au moins)</a:t>
            </a:r>
          </a:p>
          <a:p>
            <a:pPr marL="285750" lvl="3" indent="-285750" algn="l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3" indent="-285750" algn="l">
              <a:buFont typeface="Arial" panose="020B0604020202020204" pitchFamily="34" charset="0"/>
              <a:buChar char="•"/>
            </a:pPr>
            <a:r>
              <a:rPr lang="fr-FR" sz="2400"/>
              <a:t>Nom, date et signature du directeur de l’école primaire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02189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Biology Thesis by Slidesgo">
  <a:themeElements>
    <a:clrScheme name="Personnalisé 1">
      <a:dk1>
        <a:srgbClr val="555555"/>
      </a:dk1>
      <a:lt1>
        <a:srgbClr val="FFFFFF"/>
      </a:lt1>
      <a:dk2>
        <a:srgbClr val="989BB1"/>
      </a:dk2>
      <a:lt2>
        <a:srgbClr val="FFFFFF"/>
      </a:lt2>
      <a:accent1>
        <a:srgbClr val="03A7AC"/>
      </a:accent1>
      <a:accent2>
        <a:srgbClr val="8ECBC0"/>
      </a:accent2>
      <a:accent3>
        <a:srgbClr val="D9D9D9"/>
      </a:accent3>
      <a:accent4>
        <a:srgbClr val="8386A1"/>
      </a:accent4>
      <a:accent5>
        <a:srgbClr val="F8D9EC"/>
      </a:accent5>
      <a:accent6>
        <a:srgbClr val="8C5A79"/>
      </a:accent6>
      <a:hlink>
        <a:srgbClr val="555555"/>
      </a:hlink>
      <a:folHlink>
        <a:srgbClr val="0097A7"/>
      </a:folHlink>
    </a:clrScheme>
    <a:fontScheme name="Personnalisé 4">
      <a:majorFont>
        <a:latin typeface="Candar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iology Thesis by Slidesgo">
  <a:themeElements>
    <a:clrScheme name="Personnalisé 1">
      <a:dk1>
        <a:srgbClr val="555555"/>
      </a:dk1>
      <a:lt1>
        <a:srgbClr val="FFFFFF"/>
      </a:lt1>
      <a:dk2>
        <a:srgbClr val="989BB1"/>
      </a:dk2>
      <a:lt2>
        <a:srgbClr val="FFFFFF"/>
      </a:lt2>
      <a:accent1>
        <a:srgbClr val="03A7AC"/>
      </a:accent1>
      <a:accent2>
        <a:srgbClr val="8ECBC0"/>
      </a:accent2>
      <a:accent3>
        <a:srgbClr val="D9D9D9"/>
      </a:accent3>
      <a:accent4>
        <a:srgbClr val="8386A1"/>
      </a:accent4>
      <a:accent5>
        <a:srgbClr val="F8D9EC"/>
      </a:accent5>
      <a:accent6>
        <a:srgbClr val="8C5A79"/>
      </a:accent6>
      <a:hlink>
        <a:srgbClr val="555555"/>
      </a:hlink>
      <a:folHlink>
        <a:srgbClr val="0097A7"/>
      </a:folHlink>
    </a:clrScheme>
    <a:fontScheme name="Personnalisé 4">
      <a:majorFont>
        <a:latin typeface="Candar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5FC38C936744090BA6C68A5BDF0AD" ma:contentTypeVersion="20" ma:contentTypeDescription="Crée un document." ma:contentTypeScope="" ma:versionID="38fdfe730175bc63d05ad998a572d646">
  <xsd:schema xmlns:xsd="http://www.w3.org/2001/XMLSchema" xmlns:xs="http://www.w3.org/2001/XMLSchema" xmlns:p="http://schemas.microsoft.com/office/2006/metadata/properties" xmlns:ns2="fa896cb9-a51d-440b-8da3-96a2d5fd8fdf" xmlns:ns3="6eb788bd-96cd-435f-8b89-3dd4250e5f9c" targetNamespace="http://schemas.microsoft.com/office/2006/metadata/properties" ma:root="true" ma:fieldsID="ffda8bcd9b7b780b64f75bfcd4a282fa" ns2:_="" ns3:_="">
    <xsd:import namespace="fa896cb9-a51d-440b-8da3-96a2d5fd8fdf"/>
    <xsd:import namespace="6eb788bd-96cd-435f-8b89-3dd4250e5f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ingelsNelly" minOccurs="0"/>
                <xsd:element ref="ns2:Remarqu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96cb9-a51d-440b-8da3-96a2d5fd8f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ingelsNelly" ma:index="20" nillable="true" ma:displayName="Mingels Nelly" ma:default="1" ma:description="fichiers à modifier en ajoutant &quot;ou fraction de charge&quot;" ma:format="Dropdown" ma:internalName="MingelsNelly">
      <xsd:simpleType>
        <xsd:restriction base="dms:Boolean"/>
      </xsd:simpleType>
    </xsd:element>
    <xsd:element name="Remarque" ma:index="21" nillable="true" ma:displayName="Remarque" ma:default="déjà fait" ma:format="Dropdown" ma:internalName="Remarque">
      <xsd:simpleType>
        <xsd:restriction base="dms:Text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Balises d’images" ma:readOnly="false" ma:fieldId="{5cf76f15-5ced-4ddc-b409-7134ff3c332f}" ma:taxonomyMulti="true" ma:sspId="a169a2f1-1662-4039-8b2c-6591214a49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788bd-96cd-435f-8b89-3dd4250e5f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d29584cd-2172-4ad2-b950-49d280df2f80}" ma:internalName="TaxCatchAll" ma:showField="CatchAllData" ma:web="6eb788bd-96cd-435f-8b89-3dd4250e5f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ngelsNelly xmlns="fa896cb9-a51d-440b-8da3-96a2d5fd8fdf">true</MingelsNelly>
    <Remarque xmlns="fa896cb9-a51d-440b-8da3-96a2d5fd8fdf">déjà fait</Remarque>
    <TaxCatchAll xmlns="6eb788bd-96cd-435f-8b89-3dd4250e5f9c" xsi:nil="true"/>
    <lcf76f155ced4ddcb4097134ff3c332f xmlns="fa896cb9-a51d-440b-8da3-96a2d5fd8fd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233CC15-B214-41BF-BA22-17E8C1DD2A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C44B10-5F0B-49C1-BB84-D651591C7105}">
  <ds:schemaRefs>
    <ds:schemaRef ds:uri="6eb788bd-96cd-435f-8b89-3dd4250e5f9c"/>
    <ds:schemaRef ds:uri="fa896cb9-a51d-440b-8da3-96a2d5fd8fd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5E12D90-0257-4F24-8112-5F113E2276BA}">
  <ds:schemaRefs>
    <ds:schemaRef ds:uri="6eb788bd-96cd-435f-8b89-3dd4250e5f9c"/>
    <ds:schemaRef ds:uri="fa896cb9-a51d-440b-8da3-96a2d5fd8fd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2002</Words>
  <Application>Microsoft Office PowerPoint</Application>
  <PresentationFormat>Affichage à l'écran (16:9)</PresentationFormat>
  <Paragraphs>261</Paragraphs>
  <Slides>60</Slides>
  <Notes>59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60</vt:i4>
      </vt:variant>
    </vt:vector>
  </HeadingPairs>
  <TitlesOfParts>
    <vt:vector size="70" baseType="lpstr">
      <vt:lpstr>Arial</vt:lpstr>
      <vt:lpstr>Candara</vt:lpstr>
      <vt:lpstr>Wingdings 3</vt:lpstr>
      <vt:lpstr>Raleway</vt:lpstr>
      <vt:lpstr>Montserrat</vt:lpstr>
      <vt:lpstr>Calibri</vt:lpstr>
      <vt:lpstr>Courier New</vt:lpstr>
      <vt:lpstr>Roboto</vt:lpstr>
      <vt:lpstr>Biology Thesis by Slidesgo</vt:lpstr>
      <vt:lpstr>1_Biology Thesis by Slidesgo</vt:lpstr>
      <vt:lpstr>Présentation PowerPoint</vt:lpstr>
      <vt:lpstr>Présentation PowerPoint</vt:lpstr>
      <vt:lpstr>Avertissement</vt:lpstr>
      <vt:lpstr>Uniquement pour une première inscription en première année commune de l’enseignement secondaire ordinaire</vt:lpstr>
      <vt:lpstr>Au plus tard le 17/01 </vt:lpstr>
      <vt:lpstr>A partir du 14/04 </vt:lpstr>
      <vt:lpstr>Etape 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Etape 2</vt:lpstr>
      <vt:lpstr>Présentation PowerPoint</vt:lpstr>
      <vt:lpstr>Etape 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Calcul des pondérations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 - pondération : </vt:lpstr>
      <vt:lpstr>Exemple</vt:lpstr>
      <vt:lpstr>Présentation PowerPoint</vt:lpstr>
      <vt:lpstr>Présentation PowerPoint</vt:lpstr>
      <vt:lpstr>Présentation PowerPoint</vt:lpstr>
      <vt:lpstr>Si ex-aequo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 - 3e étape :</vt:lpstr>
      <vt:lpstr>Présentation PowerPoint</vt:lpstr>
      <vt:lpstr>Etape 4</vt:lpstr>
      <vt:lpstr>Présentation PowerPoint</vt:lpstr>
      <vt:lpstr>Présentation PowerPoint</vt:lpstr>
      <vt:lpstr>Etape 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pour 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Manon</dc:creator>
  <cp:lastModifiedBy>Baufays, Francoise</cp:lastModifiedBy>
  <cp:revision>2</cp:revision>
  <dcterms:modified xsi:type="dcterms:W3CDTF">2025-01-12T16:59:05Z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0x0101009175FC38C936744090BA6C68A5BDF0AD</vt:lpwstr>
  </property>
  <property fmtid="{D5CDD505-2E9C-101B-9397-08002B2CF9AE}" pid="3" name="MediaServiceImageTags">
    <vt:lpwstr/>
  </property>
</Properties>
</file>